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s/slide38.xml" ContentType="application/vnd.openxmlformats-officedocument.presentationml.slide+xml"/>
  <Override PartName="/ppt/slides/slide47.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s/slide36.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2.xml" ContentType="application/vnd.openxmlformats-officedocument.presentationml.slide+xml"/>
  <Override PartName="/ppt/slides/slide16.xml" ContentType="application/vnd.openxmlformats-officedocument.presentationml.slide+xml"/>
  <Override PartName="/ppt/slides/slide25.xml" ContentType="application/vnd.openxmlformats-officedocument.presentationml.slide+xml"/>
  <Override PartName="/ppt/slides/slide34.xml" ContentType="application/vnd.openxmlformats-officedocument.presentationml.slide+xml"/>
  <Override PartName="/ppt/slides/slide43.xml" ContentType="application/vnd.openxmlformats-officedocument.presentationml.slide+xml"/>
  <Override PartName="/ppt/slides/slide5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Default Extension="rels" ContentType="application/vnd.openxmlformats-package.relationships+xml"/>
  <Default Extension="xml" ContentType="application/xml"/>
  <Override PartName="/ppt/slides/slide14.xml" ContentType="application/vnd.openxmlformats-officedocument.presentationml.slide+xml"/>
  <Override PartName="/ppt/slides/slide23.xml" ContentType="application/vnd.openxmlformats-officedocument.presentationml.slide+xml"/>
  <Override PartName="/ppt/slides/slide32.xml" ContentType="application/vnd.openxmlformats-officedocument.presentationml.slide+xml"/>
  <Override PartName="/ppt/slides/slide41.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s/slide10.xml" ContentType="application/vnd.openxmlformats-officedocument.presentationml.slide+xml"/>
  <Override PartName="/ppt/slides/slide12.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4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s/slide53.xml" ContentType="application/vnd.openxmlformats-officedocument.presentationml.slide+xml"/>
  <Override PartName="/ppt/slideLayouts/slideLayout3.xml" ContentType="application/vnd.openxmlformats-officedocument.presentationml.slideLayout+xml"/>
  <Default Extension="jpeg" ContentType="image/jpeg"/>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0.xml" ContentType="application/vnd.openxmlformats-officedocument.presentationml.slideLayout+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5"/>
  </p:notesMasterIdLst>
  <p:sldIdLst>
    <p:sldId id="257" r:id="rId2"/>
    <p:sldId id="297" r:id="rId3"/>
    <p:sldId id="298" r:id="rId4"/>
    <p:sldId id="299" r:id="rId5"/>
    <p:sldId id="300" r:id="rId6"/>
    <p:sldId id="301" r:id="rId7"/>
    <p:sldId id="302" r:id="rId8"/>
    <p:sldId id="303" r:id="rId9"/>
    <p:sldId id="304" r:id="rId10"/>
    <p:sldId id="305" r:id="rId11"/>
    <p:sldId id="313" r:id="rId12"/>
    <p:sldId id="306" r:id="rId13"/>
    <p:sldId id="307" r:id="rId14"/>
    <p:sldId id="308" r:id="rId15"/>
    <p:sldId id="309" r:id="rId16"/>
    <p:sldId id="310" r:id="rId17"/>
    <p:sldId id="311" r:id="rId18"/>
    <p:sldId id="312" r:id="rId19"/>
    <p:sldId id="258" r:id="rId20"/>
    <p:sldId id="280" r:id="rId21"/>
    <p:sldId id="259" r:id="rId22"/>
    <p:sldId id="260" r:id="rId23"/>
    <p:sldId id="261" r:id="rId24"/>
    <p:sldId id="262" r:id="rId25"/>
    <p:sldId id="263" r:id="rId26"/>
    <p:sldId id="264" r:id="rId27"/>
    <p:sldId id="266" r:id="rId28"/>
    <p:sldId id="318" r:id="rId29"/>
    <p:sldId id="319" r:id="rId30"/>
    <p:sldId id="267" r:id="rId31"/>
    <p:sldId id="315" r:id="rId32"/>
    <p:sldId id="316" r:id="rId33"/>
    <p:sldId id="285" r:id="rId34"/>
    <p:sldId id="286" r:id="rId35"/>
    <p:sldId id="287" r:id="rId36"/>
    <p:sldId id="288" r:id="rId37"/>
    <p:sldId id="290" r:id="rId38"/>
    <p:sldId id="291" r:id="rId39"/>
    <p:sldId id="293" r:id="rId40"/>
    <p:sldId id="292" r:id="rId41"/>
    <p:sldId id="294" r:id="rId42"/>
    <p:sldId id="295" r:id="rId43"/>
    <p:sldId id="296" r:id="rId44"/>
    <p:sldId id="269" r:id="rId45"/>
    <p:sldId id="270" r:id="rId46"/>
    <p:sldId id="271" r:id="rId47"/>
    <p:sldId id="272" r:id="rId48"/>
    <p:sldId id="273" r:id="rId49"/>
    <p:sldId id="274" r:id="rId50"/>
    <p:sldId id="275" r:id="rId51"/>
    <p:sldId id="276" r:id="rId52"/>
    <p:sldId id="277" r:id="rId53"/>
    <p:sldId id="278" r:id="rId5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70" d="100"/>
          <a:sy n="70" d="100"/>
        </p:scale>
        <p:origin x="-1572" y="-426"/>
      </p:cViewPr>
      <p:guideLst>
        <p:guide orient="horz" pos="2160"/>
        <p:guide pos="2880"/>
      </p:guideLst>
    </p:cSldViewPr>
  </p:slideViewPr>
  <p:notesTextViewPr>
    <p:cViewPr>
      <p:scale>
        <a:sx n="100" d="100"/>
        <a:sy n="100" d="100"/>
      </p:scale>
      <p:origin x="0" y="0"/>
    </p:cViewPr>
  </p:notesTextViewPr>
  <p:gridSpacing cx="78028800" cy="780288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4.jpeg>
</file>

<file path=ppt/media/image5.jpeg>
</file>

<file path=ppt/media/image6.jpeg>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3047DAD-4A2B-41D1-BC4C-64BE8F8703B4}" type="datetimeFigureOut">
              <a:rPr lang="en-US" smtClean="0"/>
              <a:pPr/>
              <a:t>10/30/2023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2E4AB557-12FB-4093-BC80-767B16E4696C}" type="slidenum">
              <a:rPr lang="en-US" smtClean="0"/>
              <a:pPr/>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p:cNvSpPr>
            <a:spLocks noGrp="1" noChangeArrowheads="1"/>
          </p:cNvSpPr>
          <p:nvPr>
            <p:ph type="sldNum" sz="quarter" idx="5"/>
          </p:nvPr>
        </p:nvSpPr>
        <p:spPr>
          <a:noFill/>
        </p:spPr>
        <p:txBody>
          <a:bodyPr/>
          <a:lstStyle/>
          <a:p>
            <a:fld id="{24EB2896-7848-4B5B-B550-A1B7B818B4AB}" type="slidenum">
              <a:rPr lang="en-US" smtClean="0">
                <a:latin typeface="Times New Roman" pitchFamily="18" charset="0"/>
              </a:rPr>
              <a:pPr/>
              <a:t>1</a:t>
            </a:fld>
            <a:endParaRPr lang="en-US" smtClean="0">
              <a:latin typeface="Times New Roman" pitchFamily="18" charset="0"/>
            </a:endParaRPr>
          </a:p>
        </p:txBody>
      </p:sp>
      <p:sp>
        <p:nvSpPr>
          <p:cNvPr id="155651" name="Rectangle 2"/>
          <p:cNvSpPr>
            <a:spLocks noGrp="1" noRot="1" noChangeAspect="1" noChangeArrowheads="1" noTextEdit="1"/>
          </p:cNvSpPr>
          <p:nvPr>
            <p:ph type="sldImg"/>
          </p:nvPr>
        </p:nvSpPr>
        <p:spPr>
          <a:ln/>
        </p:spPr>
      </p:sp>
      <p:sp>
        <p:nvSpPr>
          <p:cNvPr id="155652" name="Rectangle 3"/>
          <p:cNvSpPr>
            <a:spLocks noGrp="1" noChangeArrowheads="1"/>
          </p:cNvSpPr>
          <p:nvPr>
            <p:ph type="body" idx="1"/>
          </p:nvPr>
        </p:nvSpPr>
        <p:spPr>
          <a:noFill/>
          <a:ln/>
        </p:spPr>
        <p:txBody>
          <a:bodyPr/>
          <a:lstStyle/>
          <a:p>
            <a:endParaRPr lang="en-US" smtClean="0">
              <a:latin typeface="Times New Roman" pitchFamily="18"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A250BE7-12BC-4A79-8CBA-B28F0516F1AE}" type="datetime1">
              <a:rPr lang="en-US" smtClean="0"/>
              <a:pPr/>
              <a:t>10/30/2023</a:t>
            </a:fld>
            <a:endParaRPr lang="en-US"/>
          </a:p>
        </p:txBody>
      </p:sp>
      <p:sp>
        <p:nvSpPr>
          <p:cNvPr id="5" name="Footer Placeholder 4"/>
          <p:cNvSpPr>
            <a:spLocks noGrp="1"/>
          </p:cNvSpPr>
          <p:nvPr>
            <p:ph type="ftr" sz="quarter" idx="11"/>
          </p:nvPr>
        </p:nvSpPr>
        <p:spPr/>
        <p:txBody>
          <a:bodyPr/>
          <a:lstStyle/>
          <a:p>
            <a:r>
              <a:rPr lang="en-US" smtClean="0"/>
              <a:t>BANERJEE; Dept of CSE; partha.banerjee@juet.ac.in</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42CD950-C006-435C-8938-76342A4AEA25}" type="datetime1">
              <a:rPr lang="en-US" smtClean="0"/>
              <a:pPr/>
              <a:t>10/30/2023</a:t>
            </a:fld>
            <a:endParaRPr lang="en-US"/>
          </a:p>
        </p:txBody>
      </p:sp>
      <p:sp>
        <p:nvSpPr>
          <p:cNvPr id="5" name="Footer Placeholder 4"/>
          <p:cNvSpPr>
            <a:spLocks noGrp="1"/>
          </p:cNvSpPr>
          <p:nvPr>
            <p:ph type="ftr" sz="quarter" idx="11"/>
          </p:nvPr>
        </p:nvSpPr>
        <p:spPr/>
        <p:txBody>
          <a:bodyPr/>
          <a:lstStyle/>
          <a:p>
            <a:r>
              <a:rPr lang="en-US" smtClean="0"/>
              <a:t>BANERJEE; Dept of CSE; partha.banerjee@juet.ac.in</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0BF1ABF-CEEA-4B67-8060-A81532CCFDB5}" type="datetime1">
              <a:rPr lang="en-US" smtClean="0"/>
              <a:pPr/>
              <a:t>10/30/2023</a:t>
            </a:fld>
            <a:endParaRPr lang="en-US"/>
          </a:p>
        </p:txBody>
      </p:sp>
      <p:sp>
        <p:nvSpPr>
          <p:cNvPr id="5" name="Footer Placeholder 4"/>
          <p:cNvSpPr>
            <a:spLocks noGrp="1"/>
          </p:cNvSpPr>
          <p:nvPr>
            <p:ph type="ftr" sz="quarter" idx="11"/>
          </p:nvPr>
        </p:nvSpPr>
        <p:spPr/>
        <p:txBody>
          <a:bodyPr/>
          <a:lstStyle/>
          <a:p>
            <a:r>
              <a:rPr lang="en-US" smtClean="0"/>
              <a:t>BANERJEE; Dept of CSE; partha.banerjee@juet.ac.in</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0D90953-BFBC-4296-A57A-5313A6942347}" type="datetime1">
              <a:rPr lang="en-US" smtClean="0"/>
              <a:pPr/>
              <a:t>10/30/2023</a:t>
            </a:fld>
            <a:endParaRPr lang="en-US"/>
          </a:p>
        </p:txBody>
      </p:sp>
      <p:sp>
        <p:nvSpPr>
          <p:cNvPr id="5" name="Footer Placeholder 4"/>
          <p:cNvSpPr>
            <a:spLocks noGrp="1"/>
          </p:cNvSpPr>
          <p:nvPr>
            <p:ph type="ftr" sz="quarter" idx="11"/>
          </p:nvPr>
        </p:nvSpPr>
        <p:spPr/>
        <p:txBody>
          <a:bodyPr/>
          <a:lstStyle/>
          <a:p>
            <a:r>
              <a:rPr lang="en-US" smtClean="0"/>
              <a:t>BANERJEE; Dept of CSE; partha.banerjee@juet.ac.in</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501718F-7562-4BAE-B45F-C13781252F59}" type="datetime1">
              <a:rPr lang="en-US" smtClean="0"/>
              <a:pPr/>
              <a:t>10/30/2023</a:t>
            </a:fld>
            <a:endParaRPr lang="en-US"/>
          </a:p>
        </p:txBody>
      </p:sp>
      <p:sp>
        <p:nvSpPr>
          <p:cNvPr id="5" name="Footer Placeholder 4"/>
          <p:cNvSpPr>
            <a:spLocks noGrp="1"/>
          </p:cNvSpPr>
          <p:nvPr>
            <p:ph type="ftr" sz="quarter" idx="11"/>
          </p:nvPr>
        </p:nvSpPr>
        <p:spPr/>
        <p:txBody>
          <a:bodyPr/>
          <a:lstStyle/>
          <a:p>
            <a:r>
              <a:rPr lang="en-US" smtClean="0"/>
              <a:t>BANERJEE; Dept of CSE; partha.banerjee@juet.ac.in</a:t>
            </a:r>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92E9E38-4301-484E-9F83-349DCDE02C5E}" type="datetime1">
              <a:rPr lang="en-US" smtClean="0"/>
              <a:pPr/>
              <a:t>10/30/2023</a:t>
            </a:fld>
            <a:endParaRPr lang="en-US"/>
          </a:p>
        </p:txBody>
      </p:sp>
      <p:sp>
        <p:nvSpPr>
          <p:cNvPr id="6" name="Footer Placeholder 5"/>
          <p:cNvSpPr>
            <a:spLocks noGrp="1"/>
          </p:cNvSpPr>
          <p:nvPr>
            <p:ph type="ftr" sz="quarter" idx="11"/>
          </p:nvPr>
        </p:nvSpPr>
        <p:spPr/>
        <p:txBody>
          <a:bodyPr/>
          <a:lstStyle/>
          <a:p>
            <a:r>
              <a:rPr lang="en-US" smtClean="0"/>
              <a:t>BANERJEE; Dept of CSE; partha.banerjee@juet.ac.in</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6DE5DC3D-30C0-4DD9-85CD-17F11661CB7B}" type="datetime1">
              <a:rPr lang="en-US" smtClean="0"/>
              <a:pPr/>
              <a:t>10/30/2023</a:t>
            </a:fld>
            <a:endParaRPr lang="en-US"/>
          </a:p>
        </p:txBody>
      </p:sp>
      <p:sp>
        <p:nvSpPr>
          <p:cNvPr id="8" name="Footer Placeholder 7"/>
          <p:cNvSpPr>
            <a:spLocks noGrp="1"/>
          </p:cNvSpPr>
          <p:nvPr>
            <p:ph type="ftr" sz="quarter" idx="11"/>
          </p:nvPr>
        </p:nvSpPr>
        <p:spPr/>
        <p:txBody>
          <a:bodyPr/>
          <a:lstStyle/>
          <a:p>
            <a:r>
              <a:rPr lang="en-US" smtClean="0"/>
              <a:t>BANERJEE; Dept of CSE; partha.banerjee@juet.ac.in</a:t>
            </a:r>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CA0D8BB-3D05-4441-9A4B-14275548FD36}" type="datetime1">
              <a:rPr lang="en-US" smtClean="0"/>
              <a:pPr/>
              <a:t>10/30/2023</a:t>
            </a:fld>
            <a:endParaRPr lang="en-US"/>
          </a:p>
        </p:txBody>
      </p:sp>
      <p:sp>
        <p:nvSpPr>
          <p:cNvPr id="4" name="Footer Placeholder 3"/>
          <p:cNvSpPr>
            <a:spLocks noGrp="1"/>
          </p:cNvSpPr>
          <p:nvPr>
            <p:ph type="ftr" sz="quarter" idx="11"/>
          </p:nvPr>
        </p:nvSpPr>
        <p:spPr/>
        <p:txBody>
          <a:bodyPr/>
          <a:lstStyle/>
          <a:p>
            <a:r>
              <a:rPr lang="en-US" smtClean="0"/>
              <a:t>BANERJEE; Dept of CSE; partha.banerjee@juet.ac.in</a:t>
            </a:r>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34ACD74-AC98-4576-8E84-7E01D0C4DC8C}" type="datetime1">
              <a:rPr lang="en-US" smtClean="0"/>
              <a:pPr/>
              <a:t>10/30/2023</a:t>
            </a:fld>
            <a:endParaRPr lang="en-US"/>
          </a:p>
        </p:txBody>
      </p:sp>
      <p:sp>
        <p:nvSpPr>
          <p:cNvPr id="3" name="Footer Placeholder 2"/>
          <p:cNvSpPr>
            <a:spLocks noGrp="1"/>
          </p:cNvSpPr>
          <p:nvPr>
            <p:ph type="ftr" sz="quarter" idx="11"/>
          </p:nvPr>
        </p:nvSpPr>
        <p:spPr/>
        <p:txBody>
          <a:bodyPr/>
          <a:lstStyle/>
          <a:p>
            <a:r>
              <a:rPr lang="en-US" smtClean="0"/>
              <a:t>BANERJEE; Dept of CSE; partha.banerjee@juet.ac.in</a:t>
            </a:r>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B597302-7C6D-4960-9C96-EA536A86077E}" type="datetime1">
              <a:rPr lang="en-US" smtClean="0"/>
              <a:pPr/>
              <a:t>10/30/2023</a:t>
            </a:fld>
            <a:endParaRPr lang="en-US"/>
          </a:p>
        </p:txBody>
      </p:sp>
      <p:sp>
        <p:nvSpPr>
          <p:cNvPr id="6" name="Footer Placeholder 5"/>
          <p:cNvSpPr>
            <a:spLocks noGrp="1"/>
          </p:cNvSpPr>
          <p:nvPr>
            <p:ph type="ftr" sz="quarter" idx="11"/>
          </p:nvPr>
        </p:nvSpPr>
        <p:spPr/>
        <p:txBody>
          <a:bodyPr/>
          <a:lstStyle/>
          <a:p>
            <a:r>
              <a:rPr lang="en-US" smtClean="0"/>
              <a:t>BANERJEE; Dept of CSE; partha.banerjee@juet.ac.in</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17A969-C77E-4B1B-9F7A-B913E0825082}" type="datetime1">
              <a:rPr lang="en-US" smtClean="0"/>
              <a:pPr/>
              <a:t>10/30/2023</a:t>
            </a:fld>
            <a:endParaRPr lang="en-US"/>
          </a:p>
        </p:txBody>
      </p:sp>
      <p:sp>
        <p:nvSpPr>
          <p:cNvPr id="6" name="Footer Placeholder 5"/>
          <p:cNvSpPr>
            <a:spLocks noGrp="1"/>
          </p:cNvSpPr>
          <p:nvPr>
            <p:ph type="ftr" sz="quarter" idx="11"/>
          </p:nvPr>
        </p:nvSpPr>
        <p:spPr/>
        <p:txBody>
          <a:bodyPr/>
          <a:lstStyle/>
          <a:p>
            <a:r>
              <a:rPr lang="en-US" smtClean="0"/>
              <a:t>BANERJEE; Dept of CSE; partha.banerjee@juet.ac.in</a:t>
            </a:r>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C40A17C-571E-41C4-B0AB-B2E9BA5A6A09}" type="datetime1">
              <a:rPr lang="en-US" smtClean="0"/>
              <a:pPr/>
              <a:t>10/30/2023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smtClean="0"/>
              <a:t>BANERJEE; Dept of CSE; partha.banerjee@juet.ac.in</a:t>
            </a:r>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2.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5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1794" name="Rectangle 2"/>
          <p:cNvSpPr>
            <a:spLocks noGrp="1" noChangeArrowheads="1"/>
          </p:cNvSpPr>
          <p:nvPr>
            <p:ph type="ctrTitle"/>
          </p:nvPr>
        </p:nvSpPr>
        <p:spPr>
          <a:xfrm>
            <a:off x="457200" y="2130425"/>
            <a:ext cx="8382000" cy="1470025"/>
          </a:xfrm>
        </p:spPr>
        <p:txBody>
          <a:bodyPr>
            <a:normAutofit/>
          </a:bodyPr>
          <a:lstStyle/>
          <a:p>
            <a:pPr>
              <a:defRPr/>
            </a:pPr>
            <a:r>
              <a:rPr lang="en-US" b="1" dirty="0" smtClean="0"/>
              <a:t>Distributed Databases</a:t>
            </a:r>
            <a:br>
              <a:rPr lang="en-US" b="1" dirty="0" smtClean="0"/>
            </a:br>
            <a:r>
              <a:rPr lang="en-US" sz="4000" dirty="0" smtClean="0"/>
              <a:t>[Database Distribution Strategies]</a:t>
            </a:r>
          </a:p>
        </p:txBody>
      </p:sp>
      <p:sp>
        <p:nvSpPr>
          <p:cNvPr id="3" name="Footer Placeholder 2"/>
          <p:cNvSpPr>
            <a:spLocks noGrp="1"/>
          </p:cNvSpPr>
          <p:nvPr>
            <p:ph type="ftr" sz="quarter" idx="11"/>
          </p:nvPr>
        </p:nvSpPr>
        <p:spPr/>
        <p:txBody>
          <a:bodyPr/>
          <a:lstStyle/>
          <a:p>
            <a:r>
              <a:rPr lang="en-US" smtClean="0"/>
              <a:t>BANERJEE; Dept of CSE; partha.banerjee@juet.ac.in</a:t>
            </a:r>
            <a:endParaRPr lang="en-US"/>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graphicFrame>
        <p:nvGraphicFramePr>
          <p:cNvPr id="3" name="Table 2"/>
          <p:cNvGraphicFramePr>
            <a:graphicFrameLocks noGrp="1"/>
          </p:cNvGraphicFramePr>
          <p:nvPr/>
        </p:nvGraphicFramePr>
        <p:xfrm>
          <a:off x="457202" y="668296"/>
          <a:ext cx="8229598" cy="4970504"/>
        </p:xfrm>
        <a:graphic>
          <a:graphicData uri="http://schemas.openxmlformats.org/drawingml/2006/table">
            <a:tbl>
              <a:tblPr/>
              <a:tblGrid>
                <a:gridCol w="1411576"/>
                <a:gridCol w="1411576"/>
                <a:gridCol w="1411576"/>
                <a:gridCol w="3994870"/>
              </a:tblGrid>
              <a:tr h="664240">
                <a:tc>
                  <a:txBody>
                    <a:bodyPr/>
                    <a:lstStyle/>
                    <a:p>
                      <a:pPr algn="ctr" fontAlgn="ctr"/>
                      <a:r>
                        <a:rPr lang="en-US" sz="1600" b="0" dirty="0"/>
                        <a:t>12.</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dirty="0"/>
                        <a:t>Disadvantages</a:t>
                      </a:r>
                      <a:endParaRPr lang="en-US" sz="1600" b="0" dirty="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buFont typeface="Arial"/>
                        <a:buChar char="•"/>
                      </a:pPr>
                      <a:r>
                        <a:rPr lang="en-US" sz="1600" b="0" dirty="0"/>
                        <a:t>Data searching takes time</a:t>
                      </a:r>
                    </a:p>
                    <a:p>
                      <a:pPr algn="l" fontAlgn="base">
                        <a:buFont typeface="Arial"/>
                        <a:buChar char="•"/>
                      </a:pPr>
                      <a:r>
                        <a:rPr lang="en-US" sz="1600" b="0" dirty="0"/>
                        <a:t>In case of failure of a centralized server, the whole database will be lost.</a:t>
                      </a:r>
                    </a:p>
                    <a:p>
                      <a:pPr algn="l" fontAlgn="base">
                        <a:buFont typeface="Arial"/>
                        <a:buChar char="•"/>
                      </a:pPr>
                      <a:r>
                        <a:rPr lang="en-US" sz="1600" b="0" dirty="0"/>
                        <a:t>If multiple users try to access the data at the same time then it may create issues.</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buFont typeface="Arial"/>
                        <a:buChar char="•"/>
                      </a:pPr>
                      <a:r>
                        <a:rPr lang="en-US" sz="1600" b="0" dirty="0"/>
                        <a:t>It is quite large and complex so difficult to use and maintain.</a:t>
                      </a:r>
                    </a:p>
                    <a:p>
                      <a:pPr algn="l" fontAlgn="base">
                        <a:buFont typeface="Arial"/>
                        <a:buChar char="•"/>
                      </a:pPr>
                      <a:r>
                        <a:rPr lang="en-US" sz="1600" b="0" dirty="0"/>
                        <a:t>Difficult to provide security</a:t>
                      </a:r>
                    </a:p>
                    <a:p>
                      <a:pPr algn="l" fontAlgn="base">
                        <a:buFont typeface="Arial"/>
                        <a:buChar char="•"/>
                      </a:pPr>
                      <a:r>
                        <a:rPr lang="en-US" sz="1600" b="0" dirty="0"/>
                        <a:t>Issue of data integrity</a:t>
                      </a:r>
                    </a:p>
                    <a:p>
                      <a:pPr algn="l" fontAlgn="base">
                        <a:buFont typeface="Arial"/>
                        <a:buChar char="•"/>
                      </a:pPr>
                      <a:r>
                        <a:rPr lang="en-US" sz="1600" b="0" dirty="0"/>
                        <a:t>Increase in storage and infrastructure requirements</a:t>
                      </a:r>
                    </a:p>
                    <a:p>
                      <a:pPr algn="l" fontAlgn="base">
                        <a:buFont typeface="Arial"/>
                        <a:buChar char="•"/>
                      </a:pPr>
                      <a:r>
                        <a:rPr lang="en-US" sz="1600" b="0" dirty="0"/>
                        <a:t>Handling failures is a quite difficult task</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r h="366820">
                <a:tc>
                  <a:txBody>
                    <a:bodyPr/>
                    <a:lstStyle/>
                    <a:p>
                      <a:pPr algn="ctr" fontAlgn="ctr"/>
                      <a:r>
                        <a:rPr lang="en-US" sz="1600" b="1"/>
                        <a:t>13.</a:t>
                      </a:r>
                      <a:endParaRPr lang="en-US" sz="1600" b="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dirty="0"/>
                        <a:t>Examples</a:t>
                      </a:r>
                      <a:endParaRPr lang="en-US" sz="1600" b="0" dirty="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buFont typeface="Arial"/>
                        <a:buChar char="•"/>
                      </a:pPr>
                      <a:r>
                        <a:rPr lang="en-US" sz="1600" b="0" dirty="0"/>
                        <a:t>A desktop or server CPU</a:t>
                      </a:r>
                    </a:p>
                    <a:p>
                      <a:pPr algn="l" fontAlgn="base">
                        <a:buFont typeface="Arial"/>
                        <a:buChar char="•"/>
                      </a:pPr>
                      <a:r>
                        <a:rPr lang="en-US" sz="1600" b="0" dirty="0"/>
                        <a:t>A mainframe computer.</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buFont typeface="Arial"/>
                        <a:buChar char="•"/>
                      </a:pPr>
                      <a:r>
                        <a:rPr lang="en-US" sz="1600" b="0" dirty="0"/>
                        <a:t>Apache Ignite</a:t>
                      </a:r>
                    </a:p>
                    <a:p>
                      <a:pPr algn="l" fontAlgn="base">
                        <a:buFont typeface="Arial"/>
                        <a:buChar char="•"/>
                      </a:pPr>
                      <a:r>
                        <a:rPr lang="en-US" sz="1600" b="0" dirty="0"/>
                        <a:t>Apache Cassandra</a:t>
                      </a:r>
                    </a:p>
                    <a:p>
                      <a:pPr algn="l" fontAlgn="base">
                        <a:buFont typeface="Arial"/>
                        <a:buChar char="•"/>
                      </a:pPr>
                      <a:r>
                        <a:rPr lang="en-US" sz="1600" b="0" dirty="0"/>
                        <a:t>Apache </a:t>
                      </a:r>
                      <a:r>
                        <a:rPr lang="en-US" sz="1600" b="0" dirty="0" err="1"/>
                        <a:t>HBase</a:t>
                      </a:r>
                      <a:endParaRPr lang="en-US" sz="1600" b="0" dirty="0"/>
                    </a:p>
                    <a:p>
                      <a:pPr algn="l" fontAlgn="base">
                        <a:buFont typeface="Arial"/>
                        <a:buChar char="•"/>
                      </a:pPr>
                      <a:r>
                        <a:rPr lang="en-US" sz="1600" b="0" dirty="0"/>
                        <a:t>Amazon </a:t>
                      </a:r>
                      <a:r>
                        <a:rPr lang="en-US" sz="1600" b="0" dirty="0" err="1"/>
                        <a:t>SimpleDB</a:t>
                      </a:r>
                      <a:endParaRPr lang="en-US" sz="1600" b="0" dirty="0"/>
                    </a:p>
                    <a:p>
                      <a:pPr algn="l" fontAlgn="base">
                        <a:buFont typeface="Arial"/>
                        <a:buChar char="•"/>
                      </a:pPr>
                      <a:r>
                        <a:rPr lang="en-US" sz="1600" b="0" dirty="0" err="1"/>
                        <a:t>Clusterpoint</a:t>
                      </a:r>
                      <a:endParaRPr lang="en-US" sz="1600" b="0" dirty="0"/>
                    </a:p>
                    <a:p>
                      <a:pPr algn="l" fontAlgn="base">
                        <a:buFont typeface="Arial"/>
                        <a:buChar char="•"/>
                      </a:pPr>
                      <a:r>
                        <a:rPr lang="en-US" sz="1600" b="0" dirty="0" err="1"/>
                        <a:t>FoundationDB</a:t>
                      </a:r>
                      <a:r>
                        <a:rPr lang="en-US" sz="1600" b="0" dirty="0"/>
                        <a:t>.</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bl>
          </a:graphicData>
        </a:graphic>
      </p:graphicFrame>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3" name="Picture 2" descr="F:\SUBJECTS\DATABASE SYSTEMS\THEORY\DBMS LECTURE SLIDES\DBMS SELF LECTURES\Data Centr.JPG"/>
          <p:cNvPicPr>
            <a:picLocks noChangeAspect="1" noChangeArrowheads="1"/>
          </p:cNvPicPr>
          <p:nvPr/>
        </p:nvPicPr>
        <p:blipFill>
          <a:blip r:embed="rId2" cstate="print"/>
          <a:srcRect/>
          <a:stretch>
            <a:fillRect/>
          </a:stretch>
        </p:blipFill>
        <p:spPr bwMode="auto">
          <a:xfrm>
            <a:off x="152400" y="457200"/>
            <a:ext cx="8839200" cy="5867400"/>
          </a:xfrm>
          <a:prstGeom prst="rect">
            <a:avLst/>
          </a:prstGeom>
          <a:noFill/>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58370" name="Picture 2" descr="C:\Users\partha.banerjee\Desktop\DC.jpg"/>
          <p:cNvPicPr>
            <a:picLocks noChangeAspect="1" noChangeArrowheads="1"/>
          </p:cNvPicPr>
          <p:nvPr/>
        </p:nvPicPr>
        <p:blipFill>
          <a:blip r:embed="rId2" cstate="print"/>
          <a:srcRect/>
          <a:stretch>
            <a:fillRect/>
          </a:stretch>
        </p:blipFill>
        <p:spPr bwMode="auto">
          <a:xfrm>
            <a:off x="228600" y="533400"/>
            <a:ext cx="8778240" cy="5486400"/>
          </a:xfrm>
          <a:prstGeom prst="rect">
            <a:avLst/>
          </a:prstGeom>
          <a:noFill/>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59395" name="Picture 3" descr="C:\Users\partha.banerjee\Desktop\dc4.jpg"/>
          <p:cNvPicPr>
            <a:picLocks noChangeAspect="1" noChangeArrowheads="1"/>
          </p:cNvPicPr>
          <p:nvPr/>
        </p:nvPicPr>
        <p:blipFill>
          <a:blip r:embed="rId2" cstate="print"/>
          <a:srcRect/>
          <a:stretch>
            <a:fillRect/>
          </a:stretch>
        </p:blipFill>
        <p:spPr bwMode="auto">
          <a:xfrm>
            <a:off x="5181600" y="341320"/>
            <a:ext cx="2438400" cy="5449880"/>
          </a:xfrm>
          <a:prstGeom prst="rect">
            <a:avLst/>
          </a:prstGeom>
          <a:noFill/>
        </p:spPr>
      </p:pic>
      <p:pic>
        <p:nvPicPr>
          <p:cNvPr id="59396" name="Picture 4" descr="C:\Users\partha.banerjee\Desktop\DC2.jpg"/>
          <p:cNvPicPr>
            <a:picLocks noChangeAspect="1" noChangeArrowheads="1"/>
          </p:cNvPicPr>
          <p:nvPr/>
        </p:nvPicPr>
        <p:blipFill>
          <a:blip r:embed="rId3" cstate="print"/>
          <a:srcRect/>
          <a:stretch>
            <a:fillRect/>
          </a:stretch>
        </p:blipFill>
        <p:spPr bwMode="auto">
          <a:xfrm>
            <a:off x="1066800" y="457200"/>
            <a:ext cx="2819400" cy="5805958"/>
          </a:xfrm>
          <a:prstGeom prst="rect">
            <a:avLst/>
          </a:prstGeom>
          <a:noFill/>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60418" name="Picture 2" descr="C:\Users\partha.banerjee\Desktop\berkeley-county-exterior-peaceful-scene.jpg"/>
          <p:cNvPicPr>
            <a:picLocks noChangeAspect="1" noChangeArrowheads="1"/>
          </p:cNvPicPr>
          <p:nvPr/>
        </p:nvPicPr>
        <p:blipFill>
          <a:blip r:embed="rId2" cstate="print"/>
          <a:srcRect/>
          <a:stretch>
            <a:fillRect/>
          </a:stretch>
        </p:blipFill>
        <p:spPr bwMode="auto">
          <a:xfrm>
            <a:off x="304800" y="457200"/>
            <a:ext cx="8534400" cy="5689600"/>
          </a:xfrm>
          <a:prstGeom prst="rect">
            <a:avLst/>
          </a:prstGeom>
          <a:noFill/>
        </p:spPr>
      </p:pic>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61442" name="Picture 2" descr="C:\Users\partha.banerjee\Desktop\st-ghislain-solar-panels.jpg"/>
          <p:cNvPicPr>
            <a:picLocks noChangeAspect="1" noChangeArrowheads="1"/>
          </p:cNvPicPr>
          <p:nvPr/>
        </p:nvPicPr>
        <p:blipFill>
          <a:blip r:embed="rId2" cstate="print"/>
          <a:srcRect/>
          <a:stretch>
            <a:fillRect/>
          </a:stretch>
        </p:blipFill>
        <p:spPr bwMode="auto">
          <a:xfrm>
            <a:off x="228600" y="381000"/>
            <a:ext cx="8686800" cy="5791200"/>
          </a:xfrm>
          <a:prstGeom prst="rect">
            <a:avLst/>
          </a:prstGeom>
          <a:noFill/>
        </p:spPr>
      </p:pic>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2320967" y="3244334"/>
            <a:ext cx="4502066" cy="369332"/>
          </a:xfrm>
          <a:prstGeom prst="rect">
            <a:avLst/>
          </a:prstGeom>
        </p:spPr>
        <p:txBody>
          <a:bodyPr wrap="none">
            <a:spAutoFit/>
          </a:bodyPr>
          <a:lstStyle/>
          <a:p>
            <a:r>
              <a:rPr lang="en-US" dirty="0" smtClean="0"/>
              <a:t>https://datacenters.atmeta.com/all-locations/</a:t>
            </a:r>
            <a:endParaRPr lang="en-US" dirty="0"/>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62466" name="Picture 2" descr="C:\Users\partha.banerjee\Desktop\amazon india.jpg"/>
          <p:cNvPicPr>
            <a:picLocks noChangeAspect="1" noChangeArrowheads="1"/>
          </p:cNvPicPr>
          <p:nvPr/>
        </p:nvPicPr>
        <p:blipFill>
          <a:blip r:embed="rId2" cstate="print"/>
          <a:srcRect/>
          <a:stretch>
            <a:fillRect/>
          </a:stretch>
        </p:blipFill>
        <p:spPr bwMode="auto">
          <a:xfrm>
            <a:off x="304800" y="659342"/>
            <a:ext cx="8610600" cy="4903258"/>
          </a:xfrm>
          <a:prstGeom prst="rect">
            <a:avLst/>
          </a:prstGeom>
          <a:noFill/>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63490" name="Picture 2" descr="C:\Users\partha.banerjee\Desktop\amazon america.jpg"/>
          <p:cNvPicPr>
            <a:picLocks noChangeAspect="1" noChangeArrowheads="1"/>
          </p:cNvPicPr>
          <p:nvPr/>
        </p:nvPicPr>
        <p:blipFill>
          <a:blip r:embed="rId2" cstate="print"/>
          <a:srcRect/>
          <a:stretch>
            <a:fillRect/>
          </a:stretch>
        </p:blipFill>
        <p:spPr bwMode="auto">
          <a:xfrm>
            <a:off x="228600" y="746442"/>
            <a:ext cx="8686800" cy="4892358"/>
          </a:xfrm>
          <a:prstGeom prst="rect">
            <a:avLst/>
          </a:prstGeom>
          <a:noFill/>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381000" y="685800"/>
            <a:ext cx="8458200" cy="5539978"/>
          </a:xfrm>
          <a:prstGeom prst="rect">
            <a:avLst/>
          </a:prstGeom>
        </p:spPr>
        <p:txBody>
          <a:bodyPr wrap="square">
            <a:spAutoFit/>
          </a:bodyPr>
          <a:lstStyle/>
          <a:p>
            <a:r>
              <a:rPr lang="en-US" sz="2800" b="1" dirty="0" smtClean="0"/>
              <a:t>Overview of Distributed Databases</a:t>
            </a:r>
          </a:p>
          <a:p>
            <a:endParaRPr lang="en-US" sz="2800" b="1" dirty="0" smtClean="0"/>
          </a:p>
          <a:p>
            <a:pPr algn="just"/>
            <a:r>
              <a:rPr lang="en-US" sz="2800" b="1" dirty="0" smtClean="0"/>
              <a:t>Distributed database - a collection of multiple, logically interrelated databases distributed over a </a:t>
            </a:r>
            <a:r>
              <a:rPr lang="en-US" sz="2800" dirty="0" smtClean="0"/>
              <a:t>computer network.</a:t>
            </a:r>
          </a:p>
          <a:p>
            <a:endParaRPr lang="en-US" sz="2800" b="1" dirty="0" smtClean="0"/>
          </a:p>
          <a:p>
            <a:pPr algn="just"/>
            <a:r>
              <a:rPr lang="en-US" sz="2800" b="1" dirty="0" smtClean="0"/>
              <a:t>Distributed Database Management System (DDBMS) - a software system that permits the </a:t>
            </a:r>
            <a:r>
              <a:rPr lang="en-US" sz="2800" dirty="0" smtClean="0"/>
              <a:t>management of a distributed database and makes the distribution transparent to the users. If heterogeneous, it may allow transparent simultaneous access to data on multiple dissimilar systems.</a:t>
            </a:r>
          </a:p>
          <a:p>
            <a:endParaRPr lang="en-US" dirty="0"/>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dirty="0" smtClean="0"/>
              <a:t>BANERJEE; Dept of CSE; partha.banerjee@juet.ac.in</a:t>
            </a:r>
            <a:endParaRPr lang="en-US" dirty="0"/>
          </a:p>
        </p:txBody>
      </p:sp>
      <p:sp>
        <p:nvSpPr>
          <p:cNvPr id="5" name="Rectangle 4"/>
          <p:cNvSpPr/>
          <p:nvPr/>
        </p:nvSpPr>
        <p:spPr>
          <a:xfrm>
            <a:off x="381000" y="381000"/>
            <a:ext cx="8534400" cy="5909310"/>
          </a:xfrm>
          <a:prstGeom prst="rect">
            <a:avLst/>
          </a:prstGeom>
        </p:spPr>
        <p:txBody>
          <a:bodyPr wrap="square">
            <a:spAutoFit/>
          </a:bodyPr>
          <a:lstStyle/>
          <a:p>
            <a:pPr fontAlgn="base"/>
            <a:r>
              <a:rPr lang="en-US" sz="2000" b="1" dirty="0" smtClean="0">
                <a:latin typeface="Times New Roman" pitchFamily="18" charset="0"/>
                <a:cs typeface="Times New Roman" pitchFamily="18" charset="0"/>
              </a:rPr>
              <a:t>1. Centralized Database: </a:t>
            </a:r>
          </a:p>
          <a:p>
            <a:pPr algn="just" fontAlgn="base"/>
            <a:r>
              <a:rPr lang="en-US" sz="2000" dirty="0" smtClean="0">
                <a:latin typeface="Times New Roman" pitchFamily="18" charset="0"/>
                <a:cs typeface="Times New Roman" pitchFamily="18" charset="0"/>
              </a:rPr>
              <a:t>A centralized database is basically a type of database that is stored, located as well as maintained at a single location only. This type of database is modified and managed from that location itself. This location is thus mainly any database system or a centralized computer system. The centralized location is accessed via an internet connection (LAN, WAN, etc). This centralized database is mainly used by institutions or organizations. </a:t>
            </a:r>
          </a:p>
          <a:p>
            <a:pPr fontAlgn="base"/>
            <a:endParaRPr lang="en-US" sz="2000" dirty="0" smtClean="0">
              <a:latin typeface="Times New Roman" pitchFamily="18" charset="0"/>
              <a:cs typeface="Times New Roman" pitchFamily="18" charset="0"/>
            </a:endParaRPr>
          </a:p>
          <a:p>
            <a:pPr algn="just" fontAlgn="base"/>
            <a:r>
              <a:rPr lang="en-US" sz="2000" b="1" dirty="0" smtClean="0">
                <a:latin typeface="Times New Roman" pitchFamily="18" charset="0"/>
                <a:cs typeface="Times New Roman" pitchFamily="18" charset="0"/>
              </a:rPr>
              <a:t>Advantages:</a:t>
            </a:r>
            <a:r>
              <a:rPr lang="en-US" sz="2000" dirty="0" smtClean="0">
                <a:latin typeface="Times New Roman" pitchFamily="18" charset="0"/>
                <a:cs typeface="Times New Roman" pitchFamily="18" charset="0"/>
              </a:rPr>
              <a:t> </a:t>
            </a:r>
          </a:p>
          <a:p>
            <a:pPr marL="457200" indent="-457200" algn="just" fontAlgn="base">
              <a:buFont typeface="+mj-lt"/>
              <a:buAutoNum type="arabicPeriod"/>
            </a:pPr>
            <a:r>
              <a:rPr lang="en-US" sz="2000" dirty="0" smtClean="0">
                <a:latin typeface="Times New Roman" pitchFamily="18" charset="0"/>
                <a:cs typeface="Times New Roman" pitchFamily="18" charset="0"/>
              </a:rPr>
              <a:t>Since all data is stored at a single location only thus it is easier to access and coordinate data.</a:t>
            </a:r>
          </a:p>
          <a:p>
            <a:pPr marL="457200" indent="-457200" algn="just" fontAlgn="base">
              <a:buFont typeface="+mj-lt"/>
              <a:buAutoNum type="arabicPeriod"/>
            </a:pPr>
            <a:r>
              <a:rPr lang="en-US" sz="2000" dirty="0" smtClean="0">
                <a:latin typeface="Times New Roman" pitchFamily="18" charset="0"/>
                <a:cs typeface="Times New Roman" pitchFamily="18" charset="0"/>
              </a:rPr>
              <a:t>The centralized database has very minimal data redundancy since all data is stored in a single place.</a:t>
            </a:r>
          </a:p>
          <a:p>
            <a:pPr marL="457200" indent="-457200" algn="just" fontAlgn="base">
              <a:buFont typeface="+mj-lt"/>
              <a:buAutoNum type="arabicPeriod"/>
            </a:pPr>
            <a:r>
              <a:rPr lang="en-US" sz="2000" dirty="0" smtClean="0">
                <a:latin typeface="Times New Roman" pitchFamily="18" charset="0"/>
                <a:cs typeface="Times New Roman" pitchFamily="18" charset="0"/>
              </a:rPr>
              <a:t>It is cheaper in comparison to all other databases available.</a:t>
            </a:r>
          </a:p>
          <a:p>
            <a:pPr algn="just" fontAlgn="base"/>
            <a:r>
              <a:rPr lang="en-US" sz="2000" b="1" dirty="0" smtClean="0">
                <a:latin typeface="Times New Roman" pitchFamily="18" charset="0"/>
                <a:cs typeface="Times New Roman" pitchFamily="18" charset="0"/>
              </a:rPr>
              <a:t>Disadvantages:</a:t>
            </a:r>
            <a:endParaRPr lang="en-US" sz="2000" dirty="0" smtClean="0">
              <a:latin typeface="Times New Roman" pitchFamily="18" charset="0"/>
              <a:cs typeface="Times New Roman" pitchFamily="18" charset="0"/>
            </a:endParaRPr>
          </a:p>
          <a:p>
            <a:pPr marL="457200" indent="-457200" algn="just" fontAlgn="base">
              <a:buFont typeface="+mj-lt"/>
              <a:buAutoNum type="arabicPeriod"/>
            </a:pPr>
            <a:r>
              <a:rPr lang="en-US" sz="2000" dirty="0" smtClean="0">
                <a:latin typeface="Times New Roman" pitchFamily="18" charset="0"/>
                <a:cs typeface="Times New Roman" pitchFamily="18" charset="0"/>
              </a:rPr>
              <a:t>The data traffic in the case of a centralized database is more.</a:t>
            </a:r>
          </a:p>
          <a:p>
            <a:pPr marL="457200" indent="-457200" algn="just" fontAlgn="base">
              <a:buFont typeface="+mj-lt"/>
              <a:buAutoNum type="arabicPeriod"/>
            </a:pPr>
            <a:r>
              <a:rPr lang="en-US" sz="2000" dirty="0" smtClean="0">
                <a:latin typeface="Times New Roman" pitchFamily="18" charset="0"/>
                <a:cs typeface="Times New Roman" pitchFamily="18" charset="0"/>
              </a:rPr>
              <a:t>If any kind of system failure occurs in the centralized system then the entire data will be destroyed.</a:t>
            </a:r>
          </a:p>
          <a:p>
            <a:pPr fontAlgn="base"/>
            <a:endParaRPr lang="en-US"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304800" y="609600"/>
            <a:ext cx="8305800" cy="4832092"/>
          </a:xfrm>
          <a:prstGeom prst="rect">
            <a:avLst/>
          </a:prstGeom>
        </p:spPr>
        <p:txBody>
          <a:bodyPr wrap="square">
            <a:spAutoFit/>
          </a:bodyPr>
          <a:lstStyle/>
          <a:p>
            <a:pPr algn="just"/>
            <a:r>
              <a:rPr lang="en-US" sz="2800" b="1" dirty="0" smtClean="0"/>
              <a:t>A homogeneous distributed database </a:t>
            </a:r>
            <a:r>
              <a:rPr lang="en-US" sz="2800" dirty="0" smtClean="0"/>
              <a:t>has identical software and hardware running all databases instances, and may appear through a single interface as if it were a single database. </a:t>
            </a:r>
          </a:p>
          <a:p>
            <a:pPr algn="just"/>
            <a:endParaRPr lang="en-US" sz="2800" b="1" dirty="0" smtClean="0"/>
          </a:p>
          <a:p>
            <a:pPr algn="just"/>
            <a:endParaRPr lang="en-US" sz="2800" b="1" dirty="0" smtClean="0"/>
          </a:p>
          <a:p>
            <a:pPr algn="just"/>
            <a:endParaRPr lang="en-US" sz="2800" b="1" dirty="0" smtClean="0"/>
          </a:p>
          <a:p>
            <a:pPr algn="just"/>
            <a:r>
              <a:rPr lang="en-US" sz="2800" b="1" dirty="0" smtClean="0"/>
              <a:t>A heterogeneous distributed database </a:t>
            </a:r>
            <a:r>
              <a:rPr lang="en-US" sz="2800" dirty="0" smtClean="0"/>
              <a:t>may have different hardware, operating systems, database management systems, and even data models for different databases.</a:t>
            </a:r>
            <a:endParaRPr lang="en-US" sz="2800" dirty="0"/>
          </a:p>
        </p:txBody>
      </p:sp>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152400" y="381000"/>
            <a:ext cx="8610600" cy="6124754"/>
          </a:xfrm>
          <a:prstGeom prst="rect">
            <a:avLst/>
          </a:prstGeom>
        </p:spPr>
        <p:txBody>
          <a:bodyPr wrap="square">
            <a:spAutoFit/>
          </a:bodyPr>
          <a:lstStyle/>
          <a:p>
            <a:r>
              <a:rPr lang="en-US" sz="2800" b="1" dirty="0" smtClean="0"/>
              <a:t>Advantages</a:t>
            </a:r>
          </a:p>
          <a:p>
            <a:endParaRPr lang="en-US" sz="2800" b="1" dirty="0" smtClean="0"/>
          </a:p>
          <a:p>
            <a:pPr marL="457200" indent="-457200">
              <a:buFont typeface="+mj-lt"/>
              <a:buAutoNum type="arabicPeriod"/>
            </a:pPr>
            <a:r>
              <a:rPr lang="en-US" sz="2400" dirty="0" smtClean="0"/>
              <a:t>Improves performance, e.g. it saves communication costs and reduces query delays by providing data at the sites where it is most frequently accessed.</a:t>
            </a:r>
          </a:p>
          <a:p>
            <a:pPr marL="457200" indent="-457200">
              <a:buFont typeface="+mj-lt"/>
              <a:buAutoNum type="arabicPeriod"/>
            </a:pPr>
            <a:endParaRPr lang="en-US" sz="2400" dirty="0" smtClean="0"/>
          </a:p>
          <a:p>
            <a:pPr marL="457200" indent="-457200">
              <a:buFont typeface="+mj-lt"/>
              <a:buAutoNum type="arabicPeriod"/>
            </a:pPr>
            <a:r>
              <a:rPr lang="en-US" sz="2400" dirty="0" smtClean="0"/>
              <a:t>Improves the reliability and availability of a system by providing alternate sites from where the information can be accessed.</a:t>
            </a:r>
          </a:p>
          <a:p>
            <a:pPr marL="457200" indent="-457200">
              <a:buFont typeface="+mj-lt"/>
              <a:buAutoNum type="arabicPeriod"/>
            </a:pPr>
            <a:endParaRPr lang="en-US" sz="2400" dirty="0" smtClean="0"/>
          </a:p>
          <a:p>
            <a:pPr marL="457200" indent="-457200">
              <a:buFont typeface="+mj-lt"/>
              <a:buAutoNum type="arabicPeriod"/>
            </a:pPr>
            <a:r>
              <a:rPr lang="en-US" sz="2400" dirty="0" smtClean="0"/>
              <a:t>Increases the capacity of a system by increasing the number of sites where the data can be located.</a:t>
            </a:r>
          </a:p>
          <a:p>
            <a:pPr marL="457200" indent="-457200">
              <a:buFont typeface="+mj-lt"/>
              <a:buAutoNum type="arabicPeriod"/>
            </a:pPr>
            <a:endParaRPr lang="en-US" sz="2400" dirty="0" smtClean="0"/>
          </a:p>
          <a:p>
            <a:pPr marL="457200" indent="-457200">
              <a:buFont typeface="+mj-lt"/>
              <a:buAutoNum type="arabicPeriod"/>
            </a:pPr>
            <a:r>
              <a:rPr lang="en-US" sz="2400" dirty="0" smtClean="0"/>
              <a:t>Allows users to exercise control over their own data while allowing others to share some of the data from other sites.</a:t>
            </a:r>
          </a:p>
          <a:p>
            <a:pPr marL="457200" indent="-457200">
              <a:buFont typeface="+mj-lt"/>
              <a:buAutoNum type="arabicPeriod"/>
            </a:pPr>
            <a:endParaRPr lang="en-US" sz="2400" dirty="0" smtClean="0"/>
          </a:p>
          <a:p>
            <a:pPr marL="457200" indent="-457200">
              <a:buFont typeface="+mj-lt"/>
              <a:buAutoNum type="arabicPeriod"/>
            </a:pPr>
            <a:r>
              <a:rPr lang="en-US" sz="2400" dirty="0" smtClean="0"/>
              <a:t>Helps solve more complex database problems.</a:t>
            </a:r>
            <a:endParaRPr lang="en-US" sz="2400" dirty="0"/>
          </a:p>
        </p:txBody>
      </p:sp>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228600" y="533400"/>
            <a:ext cx="8610600" cy="4585871"/>
          </a:xfrm>
          <a:prstGeom prst="rect">
            <a:avLst/>
          </a:prstGeom>
        </p:spPr>
        <p:txBody>
          <a:bodyPr wrap="square">
            <a:spAutoFit/>
          </a:bodyPr>
          <a:lstStyle/>
          <a:p>
            <a:r>
              <a:rPr lang="en-US" sz="2800" b="1" dirty="0" smtClean="0"/>
              <a:t>Disadvantages</a:t>
            </a:r>
          </a:p>
          <a:p>
            <a:endParaRPr lang="en-US" sz="2400" dirty="0" smtClean="0"/>
          </a:p>
          <a:p>
            <a:pPr marL="457200" indent="-457200">
              <a:buFont typeface="+mj-lt"/>
              <a:buAutoNum type="arabicPeriod"/>
            </a:pPr>
            <a:r>
              <a:rPr lang="en-US" sz="2400" dirty="0" smtClean="0"/>
              <a:t>Increases the complexity of the system and introduces several technical as well as management challenges especially when geographical and organizational boundaries are crossed.</a:t>
            </a:r>
          </a:p>
          <a:p>
            <a:pPr marL="457200" indent="-457200">
              <a:buFont typeface="+mj-lt"/>
              <a:buAutoNum type="arabicPeriod"/>
            </a:pPr>
            <a:endParaRPr lang="en-US" sz="2400" dirty="0" smtClean="0"/>
          </a:p>
          <a:p>
            <a:pPr marL="457200" indent="-457200">
              <a:buFont typeface="+mj-lt"/>
              <a:buAutoNum type="arabicPeriod"/>
            </a:pPr>
            <a:r>
              <a:rPr lang="en-US" sz="2400" dirty="0" smtClean="0"/>
              <a:t>Makes central control more difficult and raises several security issues because a data item stored at a remote site can be always accessed by the users at the remote site.</a:t>
            </a:r>
          </a:p>
          <a:p>
            <a:pPr marL="457200" indent="-457200">
              <a:buFont typeface="+mj-lt"/>
              <a:buAutoNum type="arabicPeriod"/>
            </a:pPr>
            <a:endParaRPr lang="en-US" sz="2400" dirty="0" smtClean="0"/>
          </a:p>
          <a:p>
            <a:pPr marL="457200" indent="-457200">
              <a:buFont typeface="+mj-lt"/>
              <a:buAutoNum type="arabicPeriod"/>
            </a:pPr>
            <a:r>
              <a:rPr lang="en-US" sz="2400" dirty="0" smtClean="0"/>
              <a:t>Makes performance evaluation difficult because a process running at one node may impact the entire network.</a:t>
            </a:r>
            <a:endParaRPr lang="en-US" sz="2400" dirty="0"/>
          </a:p>
        </p:txBody>
      </p:sp>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1026" name="Picture 2"/>
          <p:cNvPicPr>
            <a:picLocks noChangeAspect="1" noChangeArrowheads="1"/>
          </p:cNvPicPr>
          <p:nvPr/>
        </p:nvPicPr>
        <p:blipFill>
          <a:blip r:embed="rId2" cstate="print"/>
          <a:srcRect/>
          <a:stretch>
            <a:fillRect/>
          </a:stretch>
        </p:blipFill>
        <p:spPr bwMode="auto">
          <a:xfrm>
            <a:off x="76200" y="152400"/>
            <a:ext cx="8991600" cy="582036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457200" y="304800"/>
            <a:ext cx="8305800" cy="5355312"/>
          </a:xfrm>
          <a:prstGeom prst="rect">
            <a:avLst/>
          </a:prstGeom>
        </p:spPr>
        <p:txBody>
          <a:bodyPr wrap="square">
            <a:spAutoFit/>
          </a:bodyPr>
          <a:lstStyle/>
          <a:p>
            <a:r>
              <a:rPr lang="en-US" b="1" dirty="0" smtClean="0"/>
              <a:t>Requirements of a Generalized DDBMS: Date’s 12 Rules</a:t>
            </a:r>
          </a:p>
          <a:p>
            <a:endParaRPr lang="en-US" b="1" dirty="0" smtClean="0"/>
          </a:p>
          <a:p>
            <a:r>
              <a:rPr lang="en-US" b="1" dirty="0" smtClean="0"/>
              <a:t>Rule 1. Local Autonomy. Local data is locally owned and managed, even when it is accessible by </a:t>
            </a:r>
            <a:r>
              <a:rPr lang="en-US" dirty="0" smtClean="0"/>
              <a:t>a remote site. Security, integrity, and storage remain under control of the local system. Local users should not be hampered when their system is part of a distributed system.</a:t>
            </a:r>
          </a:p>
          <a:p>
            <a:endParaRPr lang="en-US" b="1" dirty="0" smtClean="0"/>
          </a:p>
          <a:p>
            <a:r>
              <a:rPr lang="en-US" b="1" dirty="0" smtClean="0"/>
              <a:t>Rule 2. No Central Site. There must be no central point of failure or bottleneck. Therefore the </a:t>
            </a:r>
            <a:r>
              <a:rPr lang="en-US" dirty="0" smtClean="0"/>
              <a:t>following must be distributed: dictionary management, query processing, concurrency control, and recovery control.</a:t>
            </a:r>
          </a:p>
          <a:p>
            <a:endParaRPr lang="en-US" b="1" dirty="0" smtClean="0"/>
          </a:p>
          <a:p>
            <a:r>
              <a:rPr lang="en-US" b="1" dirty="0" smtClean="0"/>
              <a:t>Rule 3. Continuous Operation. The system should not require a shutdown to add or remove a </a:t>
            </a:r>
            <a:r>
              <a:rPr lang="en-US" dirty="0" smtClean="0"/>
              <a:t>node from the network. User applications should not have to change when a new network is added, provided they do not need information from the added node.</a:t>
            </a:r>
          </a:p>
          <a:p>
            <a:endParaRPr lang="en-US" b="1" dirty="0" smtClean="0"/>
          </a:p>
          <a:p>
            <a:r>
              <a:rPr lang="en-US" b="1" dirty="0" smtClean="0"/>
              <a:t>Rule 4. Location Independence (or Transparency). A common global user view of the</a:t>
            </a:r>
          </a:p>
          <a:p>
            <a:r>
              <a:rPr lang="en-US" dirty="0" smtClean="0"/>
              <a:t>database should be supported so that users need not know where the data is located. This allows data to be moved for performance considerations or in response to storage constraints without affecting the user applications.</a:t>
            </a:r>
            <a:endParaRPr lang="en-US" dirty="0"/>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228600" y="304800"/>
            <a:ext cx="8610600" cy="6186309"/>
          </a:xfrm>
          <a:prstGeom prst="rect">
            <a:avLst/>
          </a:prstGeom>
        </p:spPr>
        <p:txBody>
          <a:bodyPr wrap="square">
            <a:spAutoFit/>
          </a:bodyPr>
          <a:lstStyle/>
          <a:p>
            <a:r>
              <a:rPr lang="en-US" b="1" dirty="0" smtClean="0"/>
              <a:t>Rule 5. Fragmentation Independence (or Transparency). This allows tables to be split</a:t>
            </a:r>
          </a:p>
          <a:p>
            <a:r>
              <a:rPr lang="en-US" dirty="0" smtClean="0"/>
              <a:t>among several sites, transparent to user applications. For example, we can store New York employee records at the New York site and Boston employees at the Boston site, but allow the user to refer to the separated data as EMPLOYEES, independent of their locations.</a:t>
            </a:r>
          </a:p>
          <a:p>
            <a:endParaRPr lang="en-US" b="1" dirty="0" smtClean="0"/>
          </a:p>
          <a:p>
            <a:r>
              <a:rPr lang="en-US" b="1" dirty="0" smtClean="0"/>
              <a:t>Rule 6. Replication Independence (or Transparency). This allows several copies of a table</a:t>
            </a:r>
          </a:p>
          <a:p>
            <a:r>
              <a:rPr lang="en-US" dirty="0" smtClean="0"/>
              <a:t>(or portions thereof) to reside at different nodes. Query performance can be improved since applications can work with a local copy instead of a remote one. Update performance, however, may be degraded due to the additional copies. Availability can improve.</a:t>
            </a:r>
          </a:p>
          <a:p>
            <a:endParaRPr lang="en-US" b="1" dirty="0" smtClean="0"/>
          </a:p>
          <a:p>
            <a:r>
              <a:rPr lang="en-US" b="1" dirty="0" smtClean="0"/>
              <a:t>Rule 7. Distributed Query Processing. No central site should perform optimization; but the </a:t>
            </a:r>
            <a:r>
              <a:rPr lang="en-US" dirty="0" smtClean="0"/>
              <a:t>submitting site, which receives the query from the user, should decide the overall strategy. Other participants perform optimization at their own levels.</a:t>
            </a:r>
          </a:p>
          <a:p>
            <a:endParaRPr lang="en-US" dirty="0" smtClean="0"/>
          </a:p>
          <a:p>
            <a:r>
              <a:rPr lang="en-US" b="1" dirty="0" smtClean="0"/>
              <a:t>Rule 8. Distributed Transaction Processing. The system should process a transaction across </a:t>
            </a:r>
            <a:r>
              <a:rPr lang="en-US" dirty="0" smtClean="0"/>
              <a:t>multiple databases exactly as if all of the data were local. Each node should be capable of acting as a coordinator for distributed updates, and as a participant in other transactions. Concurrency control must occur at the local level (Rule 2), but there must also be cooperation between individual systems to ensure that a “global deadlock” does not occur.</a:t>
            </a:r>
          </a:p>
          <a:p>
            <a:endParaRPr lang="en-US" dirty="0"/>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228600" y="533400"/>
            <a:ext cx="8686800" cy="3970318"/>
          </a:xfrm>
          <a:prstGeom prst="rect">
            <a:avLst/>
          </a:prstGeom>
        </p:spPr>
        <p:txBody>
          <a:bodyPr wrap="square">
            <a:spAutoFit/>
          </a:bodyPr>
          <a:lstStyle/>
          <a:p>
            <a:r>
              <a:rPr lang="en-US" b="1" dirty="0" smtClean="0"/>
              <a:t>Rule 9. Hardware Independence. The concept of a single database system must be presented </a:t>
            </a:r>
            <a:r>
              <a:rPr lang="en-US" dirty="0" smtClean="0"/>
              <a:t>regardless of the underlying hardware used to implement the individual systems. </a:t>
            </a:r>
          </a:p>
          <a:p>
            <a:endParaRPr lang="en-US" dirty="0" smtClean="0"/>
          </a:p>
          <a:p>
            <a:r>
              <a:rPr lang="en-US" b="1" dirty="0" smtClean="0"/>
              <a:t>Rule 10. Operating System Independence. The concept of a single database system must be </a:t>
            </a:r>
            <a:r>
              <a:rPr lang="en-US" dirty="0" smtClean="0"/>
              <a:t>presented regardless of the underlying operating systems used.</a:t>
            </a:r>
          </a:p>
          <a:p>
            <a:endParaRPr lang="en-US" b="1" dirty="0" smtClean="0"/>
          </a:p>
          <a:p>
            <a:r>
              <a:rPr lang="en-US" b="1" dirty="0" smtClean="0"/>
              <a:t>Rule 11. Network Independence. The distributed system must be capable of communicating over </a:t>
            </a:r>
            <a:r>
              <a:rPr lang="en-US" dirty="0" smtClean="0"/>
              <a:t>a wide variety of networks, often different ones in the same configuration. Standard network protocols must be adhered to.</a:t>
            </a:r>
          </a:p>
          <a:p>
            <a:endParaRPr lang="en-US" b="1" dirty="0" smtClean="0"/>
          </a:p>
          <a:p>
            <a:r>
              <a:rPr lang="en-US" b="1" dirty="0" smtClean="0"/>
              <a:t>Rule 12. DBMS Independence (Heterogeneity). The distributed system should be able to be </a:t>
            </a:r>
            <a:r>
              <a:rPr lang="en-US" dirty="0" smtClean="0"/>
              <a:t>made up of individual sites running different database management systems.</a:t>
            </a:r>
          </a:p>
          <a:p>
            <a:endParaRPr lang="en-US" dirty="0"/>
          </a:p>
        </p:txBody>
      </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304800" y="457200"/>
            <a:ext cx="8534400" cy="5632311"/>
          </a:xfrm>
          <a:prstGeom prst="rect">
            <a:avLst/>
          </a:prstGeom>
        </p:spPr>
        <p:txBody>
          <a:bodyPr wrap="square">
            <a:spAutoFit/>
          </a:bodyPr>
          <a:lstStyle/>
          <a:p>
            <a:pPr algn="just"/>
            <a:r>
              <a:rPr lang="en-US" sz="2400" b="1" dirty="0" smtClean="0">
                <a:latin typeface="Times New Roman" pitchFamily="18" charset="0"/>
                <a:cs typeface="Times New Roman" pitchFamily="18" charset="0"/>
              </a:rPr>
              <a:t>Data distribution (allocation). </a:t>
            </a:r>
          </a:p>
          <a:p>
            <a:pPr algn="just"/>
            <a:r>
              <a:rPr lang="en-US" sz="2400" b="1" dirty="0" smtClean="0">
                <a:latin typeface="Times New Roman" pitchFamily="18" charset="0"/>
                <a:cs typeface="Times New Roman" pitchFamily="18" charset="0"/>
              </a:rPr>
              <a:t>To Create a data allocation schema that indicates </a:t>
            </a:r>
            <a:r>
              <a:rPr lang="en-US" sz="2400" dirty="0" smtClean="0">
                <a:latin typeface="Times New Roman" pitchFamily="18" charset="0"/>
                <a:cs typeface="Times New Roman" pitchFamily="18" charset="0"/>
              </a:rPr>
              <a:t>where each copy of each table is to be stored. The </a:t>
            </a:r>
            <a:r>
              <a:rPr lang="en-US" sz="2400" i="1" dirty="0" smtClean="0">
                <a:latin typeface="Times New Roman" pitchFamily="18" charset="0"/>
                <a:cs typeface="Times New Roman" pitchFamily="18" charset="0"/>
              </a:rPr>
              <a:t>allocation schema defines at which site(s) a table is (or is to be) </a:t>
            </a:r>
            <a:r>
              <a:rPr lang="en-US" sz="2400" dirty="0" smtClean="0">
                <a:latin typeface="Times New Roman" pitchFamily="18" charset="0"/>
                <a:cs typeface="Times New Roman" pitchFamily="18" charset="0"/>
              </a:rPr>
              <a:t>located. A </a:t>
            </a:r>
            <a:r>
              <a:rPr lang="en-US" sz="2400" b="1" dirty="0" smtClean="0">
                <a:latin typeface="Times New Roman" pitchFamily="18" charset="0"/>
                <a:cs typeface="Times New Roman" pitchFamily="18" charset="0"/>
              </a:rPr>
              <a:t>one-to-one mapping </a:t>
            </a:r>
            <a:r>
              <a:rPr lang="en-US" sz="2400" dirty="0" smtClean="0">
                <a:latin typeface="Times New Roman" pitchFamily="18" charset="0"/>
                <a:cs typeface="Times New Roman" pitchFamily="18" charset="0"/>
              </a:rPr>
              <a:t>in the allocation schema results in </a:t>
            </a:r>
            <a:r>
              <a:rPr lang="en-US" sz="2400" b="1" dirty="0" smtClean="0">
                <a:latin typeface="Times New Roman" pitchFamily="18" charset="0"/>
                <a:cs typeface="Times New Roman" pitchFamily="18" charset="0"/>
              </a:rPr>
              <a:t>non-redundancy</a:t>
            </a:r>
            <a:r>
              <a:rPr lang="en-US" sz="2400" dirty="0" smtClean="0">
                <a:latin typeface="Times New Roman" pitchFamily="18" charset="0"/>
                <a:cs typeface="Times New Roman" pitchFamily="18" charset="0"/>
              </a:rPr>
              <a:t>, while a </a:t>
            </a:r>
            <a:r>
              <a:rPr lang="en-US" sz="2400" b="1" dirty="0" smtClean="0">
                <a:latin typeface="Times New Roman" pitchFamily="18" charset="0"/>
                <a:cs typeface="Times New Roman" pitchFamily="18" charset="0"/>
              </a:rPr>
              <a:t>one-to-many</a:t>
            </a:r>
            <a:r>
              <a:rPr lang="en-US" sz="2400" dirty="0" smtClean="0">
                <a:latin typeface="Times New Roman" pitchFamily="18" charset="0"/>
                <a:cs typeface="Times New Roman" pitchFamily="18" charset="0"/>
              </a:rPr>
              <a:t> mapping defines a </a:t>
            </a:r>
            <a:r>
              <a:rPr lang="en-US" sz="2400" b="1" dirty="0" smtClean="0">
                <a:latin typeface="Times New Roman" pitchFamily="18" charset="0"/>
                <a:cs typeface="Times New Roman" pitchFamily="18" charset="0"/>
              </a:rPr>
              <a:t>redundant distributed database</a:t>
            </a:r>
            <a:r>
              <a:rPr lang="en-US" sz="2400" dirty="0" smtClean="0">
                <a:latin typeface="Times New Roman" pitchFamily="18" charset="0"/>
                <a:cs typeface="Times New Roman" pitchFamily="18" charset="0"/>
              </a:rPr>
              <a:t>.</a:t>
            </a:r>
          </a:p>
          <a:p>
            <a:pPr algn="just"/>
            <a:endParaRPr lang="en-US" sz="2400" b="1" dirty="0" smtClean="0">
              <a:latin typeface="Times New Roman" pitchFamily="18" charset="0"/>
              <a:cs typeface="Times New Roman" pitchFamily="18" charset="0"/>
            </a:endParaRPr>
          </a:p>
          <a:p>
            <a:pPr algn="just"/>
            <a:r>
              <a:rPr lang="en-US" sz="2400" b="1" dirty="0" smtClean="0">
                <a:latin typeface="Times New Roman" pitchFamily="18" charset="0"/>
                <a:cs typeface="Times New Roman" pitchFamily="18" charset="0"/>
              </a:rPr>
              <a:t>Fragmentation.</a:t>
            </a:r>
          </a:p>
          <a:p>
            <a:pPr algn="just"/>
            <a:r>
              <a:rPr lang="en-US" sz="2400" dirty="0" smtClean="0">
                <a:latin typeface="Times New Roman" pitchFamily="18" charset="0"/>
                <a:cs typeface="Times New Roman" pitchFamily="18" charset="0"/>
              </a:rPr>
              <a:t>Fragmentation is the process of taking subsets of rows and/or columns of tables as the smallest unit of data to be sent across the network. Unfortunately, very few commercial systems have implemented this feature, but we include a brief discussion for historical reasons. We could define a fragmentation schema of the database based on dominant applications’ “select” predicates (set of conditions for retrieval specified in a select statement).</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381000" y="304800"/>
            <a:ext cx="8458200" cy="5632311"/>
          </a:xfrm>
          <a:prstGeom prst="rect">
            <a:avLst/>
          </a:prstGeom>
        </p:spPr>
        <p:txBody>
          <a:bodyPr wrap="square">
            <a:spAutoFit/>
          </a:bodyPr>
          <a:lstStyle/>
          <a:p>
            <a:pPr algn="just"/>
            <a:r>
              <a:rPr lang="en-US" sz="2400" b="1" dirty="0" smtClean="0">
                <a:latin typeface="Times New Roman" pitchFamily="18" charset="0"/>
                <a:cs typeface="Times New Roman" pitchFamily="18" charset="0"/>
              </a:rPr>
              <a:t>Rules for Fragmentation</a:t>
            </a:r>
          </a:p>
          <a:p>
            <a:pPr algn="just"/>
            <a:endParaRPr lang="en-US" sz="2400" b="1"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1. Fragments are formed by the </a:t>
            </a:r>
            <a:r>
              <a:rPr lang="en-US" sz="2400" b="1" dirty="0" smtClean="0">
                <a:latin typeface="Times New Roman" pitchFamily="18" charset="0"/>
                <a:cs typeface="Times New Roman" pitchFamily="18" charset="0"/>
              </a:rPr>
              <a:t>select predicates </a:t>
            </a:r>
            <a:r>
              <a:rPr lang="en-US" sz="2400" dirty="0" smtClean="0">
                <a:latin typeface="Times New Roman" pitchFamily="18" charset="0"/>
                <a:cs typeface="Times New Roman" pitchFamily="18" charset="0"/>
              </a:rPr>
              <a:t>associated with </a:t>
            </a:r>
            <a:r>
              <a:rPr lang="en-US" sz="2400" b="1" dirty="0" smtClean="0">
                <a:latin typeface="Times New Roman" pitchFamily="18" charset="0"/>
                <a:cs typeface="Times New Roman" pitchFamily="18" charset="0"/>
              </a:rPr>
              <a:t>dominant database transactions</a:t>
            </a:r>
            <a:r>
              <a:rPr lang="en-US" sz="2400" dirty="0" smtClean="0">
                <a:latin typeface="Times New Roman" pitchFamily="18" charset="0"/>
                <a:cs typeface="Times New Roman" pitchFamily="18" charset="0"/>
              </a:rPr>
              <a:t>. The predicates specify attribute values used in the conjunctive (AND) and disjunctive (OR) form of</a:t>
            </a:r>
          </a:p>
          <a:p>
            <a:pPr algn="just"/>
            <a:r>
              <a:rPr lang="en-US" sz="2400" dirty="0" smtClean="0">
                <a:latin typeface="Times New Roman" pitchFamily="18" charset="0"/>
                <a:cs typeface="Times New Roman" pitchFamily="18" charset="0"/>
              </a:rPr>
              <a:t>select commands, and rows (records) containing the same values form fragments.</a:t>
            </a:r>
          </a:p>
          <a:p>
            <a:pPr algn="just"/>
            <a:endParaRPr lang="en-US" sz="2400"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2. Fragments must be disjoint and their union must become the whole fragment. Overlapping fragments are too difficult to analyze and implement.</a:t>
            </a:r>
          </a:p>
          <a:p>
            <a:pPr algn="just"/>
            <a:endParaRPr lang="en-US" sz="2400" dirty="0" smtClean="0">
              <a:latin typeface="Times New Roman" pitchFamily="18" charset="0"/>
              <a:cs typeface="Times New Roman" pitchFamily="18" charset="0"/>
            </a:endParaRPr>
          </a:p>
          <a:p>
            <a:pPr algn="just"/>
            <a:r>
              <a:rPr lang="en-US" sz="2400" dirty="0" smtClean="0">
                <a:latin typeface="Times New Roman" pitchFamily="18" charset="0"/>
                <a:cs typeface="Times New Roman" pitchFamily="18" charset="0"/>
              </a:rPr>
              <a:t>3. The largest fragment is the whole table. The smallest table is a single record. Fragments should be designed to maintain a balance between these extremes. (Why?)</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3074" name="Picture 2"/>
          <p:cNvPicPr>
            <a:picLocks noChangeAspect="1" noChangeArrowheads="1"/>
          </p:cNvPicPr>
          <p:nvPr/>
        </p:nvPicPr>
        <p:blipFill>
          <a:blip r:embed="rId2" cstate="print"/>
          <a:srcRect/>
          <a:stretch>
            <a:fillRect/>
          </a:stretch>
        </p:blipFill>
        <p:spPr bwMode="auto">
          <a:xfrm>
            <a:off x="447675" y="450214"/>
            <a:ext cx="8239125" cy="565054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54274" name="Picture 2" descr="C:\Users\partha.banerjee\Desktop\Capturecentraldb.png"/>
          <p:cNvPicPr>
            <a:picLocks noChangeAspect="1" noChangeArrowheads="1"/>
          </p:cNvPicPr>
          <p:nvPr/>
        </p:nvPicPr>
        <p:blipFill>
          <a:blip r:embed="rId2" cstate="print"/>
          <a:srcRect/>
          <a:stretch>
            <a:fillRect/>
          </a:stretch>
        </p:blipFill>
        <p:spPr bwMode="auto">
          <a:xfrm>
            <a:off x="1331913" y="1143000"/>
            <a:ext cx="6478587" cy="4572000"/>
          </a:xfrm>
          <a:prstGeom prst="rect">
            <a:avLst/>
          </a:prstGeom>
          <a:noFill/>
        </p:spPr>
      </p:pic>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152400" y="533400"/>
            <a:ext cx="8839200" cy="5755422"/>
          </a:xfrm>
          <a:prstGeom prst="rect">
            <a:avLst/>
          </a:prstGeom>
        </p:spPr>
        <p:txBody>
          <a:bodyPr wrap="square">
            <a:spAutoFit/>
          </a:bodyPr>
          <a:lstStyle/>
          <a:p>
            <a:pPr marL="457200" indent="-457200" algn="just">
              <a:buFont typeface="+mj-lt"/>
              <a:buAutoNum type="arabicPeriod"/>
            </a:pPr>
            <a:r>
              <a:rPr lang="en-US" sz="2400" b="1" dirty="0" smtClean="0">
                <a:latin typeface="Times New Roman" pitchFamily="18" charset="0"/>
                <a:cs typeface="Times New Roman" pitchFamily="18" charset="0"/>
              </a:rPr>
              <a:t>Horizontal fragmentation partitions </a:t>
            </a:r>
            <a:r>
              <a:rPr lang="en-US" sz="2400" dirty="0" smtClean="0">
                <a:latin typeface="Times New Roman" pitchFamily="18" charset="0"/>
                <a:cs typeface="Times New Roman" pitchFamily="18" charset="0"/>
              </a:rPr>
              <a:t>the </a:t>
            </a:r>
            <a:r>
              <a:rPr lang="en-US" sz="2400" b="1" dirty="0" smtClean="0">
                <a:latin typeface="Times New Roman" pitchFamily="18" charset="0"/>
                <a:cs typeface="Times New Roman" pitchFamily="18" charset="0"/>
              </a:rPr>
              <a:t>rows of a global </a:t>
            </a:r>
            <a:r>
              <a:rPr lang="en-US" sz="2400" dirty="0" smtClean="0">
                <a:latin typeface="Times New Roman" pitchFamily="18" charset="0"/>
                <a:cs typeface="Times New Roman" pitchFamily="18" charset="0"/>
              </a:rPr>
              <a:t>fragment into subsets. </a:t>
            </a:r>
            <a:r>
              <a:rPr lang="en-US" sz="2400" b="1" dirty="0" smtClean="0">
                <a:latin typeface="Times New Roman" pitchFamily="18" charset="0"/>
                <a:cs typeface="Times New Roman" pitchFamily="18" charset="0"/>
              </a:rPr>
              <a:t>A fragment r1 is a </a:t>
            </a:r>
            <a:r>
              <a:rPr lang="en-US" sz="2400" i="1" dirty="0" smtClean="0">
                <a:latin typeface="Times New Roman" pitchFamily="18" charset="0"/>
                <a:cs typeface="Times New Roman" pitchFamily="18" charset="0"/>
              </a:rPr>
              <a:t>selection on the global fragment r using a predicate Pi, its qualification. The reconstruction of r is </a:t>
            </a:r>
            <a:r>
              <a:rPr lang="en-US" sz="2400" dirty="0" smtClean="0">
                <a:latin typeface="Times New Roman" pitchFamily="18" charset="0"/>
                <a:cs typeface="Times New Roman" pitchFamily="18" charset="0"/>
              </a:rPr>
              <a:t>obtained by taking the </a:t>
            </a:r>
            <a:r>
              <a:rPr lang="en-US" sz="4000" b="1" dirty="0" smtClean="0">
                <a:latin typeface="Times New Roman" pitchFamily="18" charset="0"/>
                <a:cs typeface="Times New Roman" pitchFamily="18" charset="0"/>
              </a:rPr>
              <a:t>union</a:t>
            </a:r>
            <a:r>
              <a:rPr lang="en-US" sz="2400" dirty="0" smtClean="0">
                <a:latin typeface="Times New Roman" pitchFamily="18" charset="0"/>
                <a:cs typeface="Times New Roman" pitchFamily="18" charset="0"/>
              </a:rPr>
              <a:t> of all fragments.</a:t>
            </a:r>
          </a:p>
          <a:p>
            <a:pPr marL="457200" indent="-457200" algn="just">
              <a:buFont typeface="+mj-lt"/>
              <a:buAutoNum type="arabicPeriod"/>
            </a:pPr>
            <a:endParaRPr lang="en-US" sz="2400" b="1" dirty="0" smtClean="0">
              <a:latin typeface="Times New Roman" pitchFamily="18" charset="0"/>
              <a:cs typeface="Times New Roman" pitchFamily="18" charset="0"/>
            </a:endParaRPr>
          </a:p>
          <a:p>
            <a:pPr marL="457200" indent="-457200" algn="just">
              <a:buFont typeface="+mj-lt"/>
              <a:buAutoNum type="arabicPeriod"/>
            </a:pPr>
            <a:r>
              <a:rPr lang="en-US" sz="2400" b="1" dirty="0" smtClean="0">
                <a:latin typeface="Times New Roman" pitchFamily="18" charset="0"/>
                <a:cs typeface="Times New Roman" pitchFamily="18" charset="0"/>
              </a:rPr>
              <a:t>Vertical fragmentation subdivides the “attributes” of the global fragment into groups. The simplest </a:t>
            </a:r>
            <a:r>
              <a:rPr lang="en-US" sz="2400" dirty="0" smtClean="0">
                <a:latin typeface="Times New Roman" pitchFamily="18" charset="0"/>
                <a:cs typeface="Times New Roman" pitchFamily="18" charset="0"/>
              </a:rPr>
              <a:t>form of vertical fragmentation is decomposition. A unique </a:t>
            </a:r>
            <a:r>
              <a:rPr lang="en-US" sz="2400" i="1" dirty="0" smtClean="0">
                <a:latin typeface="Times New Roman" pitchFamily="18" charset="0"/>
                <a:cs typeface="Times New Roman" pitchFamily="18" charset="0"/>
              </a:rPr>
              <a:t>row-id may be included </a:t>
            </a:r>
            <a:r>
              <a:rPr lang="en-US" sz="2400" b="1" i="1" dirty="0" smtClean="0">
                <a:latin typeface="Times New Roman" pitchFamily="18" charset="0"/>
                <a:cs typeface="Times New Roman" pitchFamily="18" charset="0"/>
              </a:rPr>
              <a:t>(WHY?)</a:t>
            </a:r>
            <a:r>
              <a:rPr lang="en-US" sz="2400" i="1" dirty="0" smtClean="0">
                <a:latin typeface="Times New Roman" pitchFamily="18" charset="0"/>
                <a:cs typeface="Times New Roman" pitchFamily="18" charset="0"/>
              </a:rPr>
              <a:t> in each fragment to </a:t>
            </a:r>
            <a:r>
              <a:rPr lang="en-US" sz="2400" dirty="0" smtClean="0">
                <a:latin typeface="Times New Roman" pitchFamily="18" charset="0"/>
                <a:cs typeface="Times New Roman" pitchFamily="18" charset="0"/>
              </a:rPr>
              <a:t>guarantee that the reconstruction through a </a:t>
            </a:r>
            <a:r>
              <a:rPr lang="en-US" sz="4000" b="1" dirty="0" smtClean="0">
                <a:latin typeface="Times New Roman" pitchFamily="18" charset="0"/>
                <a:cs typeface="Times New Roman" pitchFamily="18" charset="0"/>
              </a:rPr>
              <a:t>join </a:t>
            </a:r>
            <a:r>
              <a:rPr lang="en-US" sz="2400" dirty="0" smtClean="0">
                <a:latin typeface="Times New Roman" pitchFamily="18" charset="0"/>
                <a:cs typeface="Times New Roman" pitchFamily="18" charset="0"/>
              </a:rPr>
              <a:t>operation is possible.</a:t>
            </a:r>
          </a:p>
          <a:p>
            <a:pPr marL="457200" indent="-457200" algn="just">
              <a:buFont typeface="+mj-lt"/>
              <a:buAutoNum type="arabicPeriod"/>
            </a:pPr>
            <a:endParaRPr lang="en-US" sz="2400" b="1" dirty="0" smtClean="0">
              <a:latin typeface="Times New Roman" pitchFamily="18" charset="0"/>
              <a:cs typeface="Times New Roman" pitchFamily="18" charset="0"/>
            </a:endParaRPr>
          </a:p>
          <a:p>
            <a:pPr marL="457200" indent="-457200" algn="just">
              <a:buFont typeface="+mj-lt"/>
              <a:buAutoNum type="arabicPeriod"/>
            </a:pPr>
            <a:r>
              <a:rPr lang="en-US" sz="2400" b="1" dirty="0" smtClean="0">
                <a:latin typeface="Times New Roman" pitchFamily="18" charset="0"/>
                <a:cs typeface="Times New Roman" pitchFamily="18" charset="0"/>
              </a:rPr>
              <a:t>Mixed fragmentation is the result of the successive application of both fragmentation techniques.</a:t>
            </a:r>
            <a:endParaRPr lang="en-US" sz="2400" dirty="0">
              <a:latin typeface="Times New Roman" pitchFamily="18" charset="0"/>
              <a:cs typeface="Times New Roman" pitchFamily="18" charset="0"/>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1026" name="Picture 2"/>
          <p:cNvPicPr>
            <a:picLocks noChangeAspect="1" noChangeArrowheads="1"/>
          </p:cNvPicPr>
          <p:nvPr/>
        </p:nvPicPr>
        <p:blipFill>
          <a:blip r:embed="rId2" cstate="print"/>
          <a:srcRect/>
          <a:stretch>
            <a:fillRect/>
          </a:stretch>
        </p:blipFill>
        <p:spPr bwMode="auto">
          <a:xfrm>
            <a:off x="431642" y="533400"/>
            <a:ext cx="8255158" cy="5469467"/>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2050" name="Picture 2"/>
          <p:cNvPicPr>
            <a:picLocks noChangeAspect="1" noChangeArrowheads="1"/>
          </p:cNvPicPr>
          <p:nvPr/>
        </p:nvPicPr>
        <p:blipFill>
          <a:blip r:embed="rId2" cstate="print"/>
          <a:srcRect/>
          <a:stretch>
            <a:fillRect/>
          </a:stretch>
        </p:blipFill>
        <p:spPr bwMode="auto">
          <a:xfrm>
            <a:off x="762000" y="228600"/>
            <a:ext cx="7620000" cy="613019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Horizontal </a:t>
            </a:r>
            <a:r>
              <a:rPr lang="en-US" dirty="0" err="1" smtClean="0"/>
              <a:t>Frag</a:t>
            </a:r>
            <a:r>
              <a:rPr lang="en-US" dirty="0" smtClean="0"/>
              <a:t> </a:t>
            </a:r>
            <a:r>
              <a:rPr lang="en-US" dirty="0" err="1" smtClean="0"/>
              <a:t>Contd</a:t>
            </a:r>
            <a:endParaRPr lang="en-US" dirty="0"/>
          </a:p>
        </p:txBody>
      </p:sp>
      <p:sp>
        <p:nvSpPr>
          <p:cNvPr id="3" name="Footer Placeholder 2"/>
          <p:cNvSpPr>
            <a:spLocks noGrp="1"/>
          </p:cNvSpPr>
          <p:nvPr>
            <p:ph type="ftr" sz="quarter" idx="11"/>
          </p:nvPr>
        </p:nvSpPr>
        <p:spPr/>
        <p:txBody>
          <a:bodyPr/>
          <a:lstStyle/>
          <a:p>
            <a:r>
              <a:rPr lang="en-US" smtClean="0"/>
              <a:t>BANERJEE; Dept of CSE; partha.banerjee@juet.ac.in</a:t>
            </a:r>
            <a:endParaRPr lang="en-US"/>
          </a:p>
        </p:txBody>
      </p:sp>
      <p:pic>
        <p:nvPicPr>
          <p:cNvPr id="4099" name="Picture 3"/>
          <p:cNvPicPr>
            <a:picLocks noChangeAspect="1" noChangeArrowheads="1"/>
          </p:cNvPicPr>
          <p:nvPr/>
        </p:nvPicPr>
        <p:blipFill>
          <a:blip r:embed="rId2" cstate="print"/>
          <a:srcRect/>
          <a:stretch>
            <a:fillRect/>
          </a:stretch>
        </p:blipFill>
        <p:spPr bwMode="auto">
          <a:xfrm>
            <a:off x="723900" y="2205038"/>
            <a:ext cx="7696200" cy="24479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5122" name="Picture 2"/>
          <p:cNvPicPr>
            <a:picLocks noChangeAspect="1" noChangeArrowheads="1"/>
          </p:cNvPicPr>
          <p:nvPr/>
        </p:nvPicPr>
        <p:blipFill>
          <a:blip r:embed="rId2" cstate="print"/>
          <a:srcRect/>
          <a:stretch>
            <a:fillRect/>
          </a:stretch>
        </p:blipFill>
        <p:spPr bwMode="auto">
          <a:xfrm>
            <a:off x="590550" y="720531"/>
            <a:ext cx="8096250" cy="522306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6146" name="Picture 2"/>
          <p:cNvPicPr>
            <a:picLocks noChangeAspect="1" noChangeArrowheads="1"/>
          </p:cNvPicPr>
          <p:nvPr/>
        </p:nvPicPr>
        <p:blipFill>
          <a:blip r:embed="rId2" cstate="print"/>
          <a:srcRect/>
          <a:stretch>
            <a:fillRect/>
          </a:stretch>
        </p:blipFill>
        <p:spPr bwMode="auto">
          <a:xfrm>
            <a:off x="304800" y="990601"/>
            <a:ext cx="8489255" cy="4414838"/>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7170" name="Picture 2"/>
          <p:cNvPicPr>
            <a:picLocks noChangeAspect="1" noChangeArrowheads="1"/>
          </p:cNvPicPr>
          <p:nvPr/>
        </p:nvPicPr>
        <p:blipFill>
          <a:blip r:embed="rId2" cstate="print"/>
          <a:srcRect/>
          <a:stretch>
            <a:fillRect/>
          </a:stretch>
        </p:blipFill>
        <p:spPr bwMode="auto">
          <a:xfrm>
            <a:off x="304801" y="533400"/>
            <a:ext cx="8534399" cy="3466118"/>
          </a:xfrm>
          <a:prstGeom prst="rect">
            <a:avLst/>
          </a:prstGeom>
          <a:noFill/>
          <a:ln w="9525">
            <a:noFill/>
            <a:miter lim="800000"/>
            <a:headEnd/>
            <a:tailEnd/>
          </a:ln>
          <a:effectLst/>
        </p:spPr>
      </p:pic>
      <p:pic>
        <p:nvPicPr>
          <p:cNvPr id="4" name="Picture 2"/>
          <p:cNvPicPr>
            <a:picLocks noChangeAspect="1" noChangeArrowheads="1"/>
          </p:cNvPicPr>
          <p:nvPr/>
        </p:nvPicPr>
        <p:blipFill>
          <a:blip r:embed="rId3" cstate="print"/>
          <a:srcRect/>
          <a:stretch>
            <a:fillRect/>
          </a:stretch>
        </p:blipFill>
        <p:spPr bwMode="auto">
          <a:xfrm>
            <a:off x="762000" y="4191000"/>
            <a:ext cx="7724775" cy="211455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3200" dirty="0" smtClean="0"/>
              <a:t>Vertical Fragmentation</a:t>
            </a:r>
            <a:endParaRPr lang="en-US" sz="3200" dirty="0"/>
          </a:p>
        </p:txBody>
      </p:sp>
      <p:sp>
        <p:nvSpPr>
          <p:cNvPr id="3" name="Footer Placeholder 2"/>
          <p:cNvSpPr>
            <a:spLocks noGrp="1"/>
          </p:cNvSpPr>
          <p:nvPr>
            <p:ph type="ftr" sz="quarter" idx="11"/>
          </p:nvPr>
        </p:nvSpPr>
        <p:spPr/>
        <p:txBody>
          <a:bodyPr/>
          <a:lstStyle/>
          <a:p>
            <a:r>
              <a:rPr lang="en-US" smtClean="0"/>
              <a:t>BANERJEE; Dept of CSE; partha.banerjee@juet.ac.in</a:t>
            </a:r>
            <a:endParaRPr lang="en-US"/>
          </a:p>
        </p:txBody>
      </p:sp>
      <p:pic>
        <p:nvPicPr>
          <p:cNvPr id="9218" name="Picture 2"/>
          <p:cNvPicPr>
            <a:picLocks noChangeAspect="1" noChangeArrowheads="1"/>
          </p:cNvPicPr>
          <p:nvPr/>
        </p:nvPicPr>
        <p:blipFill>
          <a:blip r:embed="rId2" cstate="print"/>
          <a:srcRect/>
          <a:stretch>
            <a:fillRect/>
          </a:stretch>
        </p:blipFill>
        <p:spPr bwMode="auto">
          <a:xfrm>
            <a:off x="381000" y="1328738"/>
            <a:ext cx="8335260" cy="4843462"/>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10242" name="Picture 2"/>
          <p:cNvPicPr>
            <a:picLocks noChangeAspect="1" noChangeArrowheads="1"/>
          </p:cNvPicPr>
          <p:nvPr/>
        </p:nvPicPr>
        <p:blipFill>
          <a:blip r:embed="rId2" cstate="print"/>
          <a:srcRect/>
          <a:stretch>
            <a:fillRect/>
          </a:stretch>
        </p:blipFill>
        <p:spPr bwMode="auto">
          <a:xfrm>
            <a:off x="347662" y="2045734"/>
            <a:ext cx="8491538" cy="256912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639762"/>
          </a:xfrm>
        </p:spPr>
        <p:txBody>
          <a:bodyPr>
            <a:normAutofit fontScale="90000"/>
          </a:bodyPr>
          <a:lstStyle/>
          <a:p>
            <a:r>
              <a:rPr lang="en-US" dirty="0" smtClean="0"/>
              <a:t>Only If Interested</a:t>
            </a:r>
            <a:endParaRPr lang="en-US" dirty="0"/>
          </a:p>
        </p:txBody>
      </p:sp>
      <p:sp>
        <p:nvSpPr>
          <p:cNvPr id="3" name="Footer Placeholder 2"/>
          <p:cNvSpPr>
            <a:spLocks noGrp="1"/>
          </p:cNvSpPr>
          <p:nvPr>
            <p:ph type="ftr" sz="quarter" idx="11"/>
          </p:nvPr>
        </p:nvSpPr>
        <p:spPr/>
        <p:txBody>
          <a:bodyPr/>
          <a:lstStyle/>
          <a:p>
            <a:r>
              <a:rPr lang="en-US" smtClean="0"/>
              <a:t>BANERJEE; Dept of CSE; partha.banerjee@juet.ac.in</a:t>
            </a:r>
            <a:endParaRPr lang="en-US"/>
          </a:p>
        </p:txBody>
      </p:sp>
      <p:pic>
        <p:nvPicPr>
          <p:cNvPr id="11266" name="Picture 2"/>
          <p:cNvPicPr>
            <a:picLocks noChangeAspect="1" noChangeArrowheads="1"/>
          </p:cNvPicPr>
          <p:nvPr/>
        </p:nvPicPr>
        <p:blipFill>
          <a:blip r:embed="rId2" cstate="print"/>
          <a:srcRect/>
          <a:stretch>
            <a:fillRect/>
          </a:stretch>
        </p:blipFill>
        <p:spPr bwMode="auto">
          <a:xfrm>
            <a:off x="304800" y="914400"/>
            <a:ext cx="8473865" cy="3486150"/>
          </a:xfrm>
          <a:prstGeom prst="rect">
            <a:avLst/>
          </a:prstGeom>
          <a:noFill/>
          <a:ln w="9525">
            <a:noFill/>
            <a:miter lim="800000"/>
            <a:headEnd/>
            <a:tailEnd/>
          </a:ln>
          <a:effectLst/>
        </p:spPr>
      </p:pic>
      <p:pic>
        <p:nvPicPr>
          <p:cNvPr id="11267" name="Picture 3"/>
          <p:cNvPicPr>
            <a:picLocks noChangeAspect="1" noChangeArrowheads="1"/>
          </p:cNvPicPr>
          <p:nvPr/>
        </p:nvPicPr>
        <p:blipFill>
          <a:blip r:embed="rId3" cstate="print"/>
          <a:srcRect/>
          <a:stretch>
            <a:fillRect/>
          </a:stretch>
        </p:blipFill>
        <p:spPr bwMode="auto">
          <a:xfrm>
            <a:off x="533400" y="4419600"/>
            <a:ext cx="7781925" cy="200977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381000" y="457200"/>
            <a:ext cx="8458200" cy="5909310"/>
          </a:xfrm>
          <a:prstGeom prst="rect">
            <a:avLst/>
          </a:prstGeom>
        </p:spPr>
        <p:txBody>
          <a:bodyPr wrap="square">
            <a:spAutoFit/>
          </a:bodyPr>
          <a:lstStyle/>
          <a:p>
            <a:pPr fontAlgn="base"/>
            <a:r>
              <a:rPr lang="en-US" sz="2000" b="1" dirty="0" smtClean="0">
                <a:latin typeface="Times New Roman" pitchFamily="18" charset="0"/>
                <a:cs typeface="Times New Roman" pitchFamily="18" charset="0"/>
              </a:rPr>
              <a:t>2. Distributed Database: </a:t>
            </a:r>
          </a:p>
          <a:p>
            <a:pPr algn="just" fontAlgn="base"/>
            <a:r>
              <a:rPr lang="en-US" sz="2000" dirty="0" smtClean="0">
                <a:latin typeface="Times New Roman" pitchFamily="18" charset="0"/>
                <a:cs typeface="Times New Roman" pitchFamily="18" charset="0"/>
              </a:rPr>
              <a:t>A distributed database is basically a type of database which consists of multiple databases that are connected with each other and are spread across different physical locations. The data that is stored in various physical locations can thus be managed independently of other physical locations. The communication between databases at different physical locations is thus done by a computer network. </a:t>
            </a:r>
          </a:p>
          <a:p>
            <a:pPr fontAlgn="base"/>
            <a:endParaRPr lang="en-US" sz="2000" dirty="0" smtClean="0">
              <a:latin typeface="Times New Roman" pitchFamily="18" charset="0"/>
              <a:cs typeface="Times New Roman" pitchFamily="18" charset="0"/>
            </a:endParaRPr>
          </a:p>
          <a:p>
            <a:pPr algn="just" fontAlgn="base"/>
            <a:r>
              <a:rPr lang="en-US" sz="2000" b="1" dirty="0" smtClean="0">
                <a:latin typeface="Times New Roman" pitchFamily="18" charset="0"/>
                <a:cs typeface="Times New Roman" pitchFamily="18" charset="0"/>
              </a:rPr>
              <a:t>Advantages:</a:t>
            </a:r>
            <a:endParaRPr lang="en-US" sz="2000" dirty="0" smtClean="0">
              <a:latin typeface="Times New Roman" pitchFamily="18" charset="0"/>
              <a:cs typeface="Times New Roman" pitchFamily="18" charset="0"/>
            </a:endParaRPr>
          </a:p>
          <a:p>
            <a:pPr marL="457200" indent="-457200" algn="just" fontAlgn="base">
              <a:buFont typeface="+mj-lt"/>
              <a:buAutoNum type="arabicPeriod"/>
            </a:pPr>
            <a:r>
              <a:rPr lang="en-US" sz="2000" dirty="0" smtClean="0">
                <a:latin typeface="Times New Roman" pitchFamily="18" charset="0"/>
                <a:cs typeface="Times New Roman" pitchFamily="18" charset="0"/>
              </a:rPr>
              <a:t>This database can be easily expanded as data is already spread across different physical locations.</a:t>
            </a:r>
          </a:p>
          <a:p>
            <a:pPr marL="457200" indent="-457200" algn="just" fontAlgn="base">
              <a:buFont typeface="+mj-lt"/>
              <a:buAutoNum type="arabicPeriod"/>
            </a:pPr>
            <a:r>
              <a:rPr lang="en-US" sz="2000" dirty="0" smtClean="0">
                <a:latin typeface="Times New Roman" pitchFamily="18" charset="0"/>
                <a:cs typeface="Times New Roman" pitchFamily="18" charset="0"/>
              </a:rPr>
              <a:t>The distributed database can easily be accessed from different networks.</a:t>
            </a:r>
          </a:p>
          <a:p>
            <a:pPr marL="457200" indent="-457200" algn="just" fontAlgn="base">
              <a:buFont typeface="+mj-lt"/>
              <a:buAutoNum type="arabicPeriod"/>
            </a:pPr>
            <a:r>
              <a:rPr lang="en-US" sz="2000" dirty="0" smtClean="0">
                <a:latin typeface="Times New Roman" pitchFamily="18" charset="0"/>
                <a:cs typeface="Times New Roman" pitchFamily="18" charset="0"/>
              </a:rPr>
              <a:t>This database is more secure in comparison to a centralized database.</a:t>
            </a:r>
          </a:p>
          <a:p>
            <a:pPr algn="just" fontAlgn="base"/>
            <a:r>
              <a:rPr lang="en-US" sz="2000" b="1" dirty="0" smtClean="0">
                <a:latin typeface="Times New Roman" pitchFamily="18" charset="0"/>
                <a:cs typeface="Times New Roman" pitchFamily="18" charset="0"/>
              </a:rPr>
              <a:t>Disadvantages:</a:t>
            </a:r>
            <a:endParaRPr lang="en-US" sz="2000" dirty="0" smtClean="0">
              <a:latin typeface="Times New Roman" pitchFamily="18" charset="0"/>
              <a:cs typeface="Times New Roman" pitchFamily="18" charset="0"/>
            </a:endParaRPr>
          </a:p>
          <a:p>
            <a:pPr marL="457200" indent="-457200" algn="just" fontAlgn="base">
              <a:buFont typeface="+mj-lt"/>
              <a:buAutoNum type="arabicPeriod"/>
            </a:pPr>
            <a:r>
              <a:rPr lang="en-US" sz="2000" dirty="0" smtClean="0">
                <a:latin typeface="Times New Roman" pitchFamily="18" charset="0"/>
                <a:cs typeface="Times New Roman" pitchFamily="18" charset="0"/>
              </a:rPr>
              <a:t>This database is very costly and is difficult to maintain because of its complexity.</a:t>
            </a:r>
          </a:p>
          <a:p>
            <a:pPr marL="457200" indent="-457200" algn="just" fontAlgn="base">
              <a:buFont typeface="+mj-lt"/>
              <a:buAutoNum type="arabicPeriod"/>
            </a:pPr>
            <a:r>
              <a:rPr lang="en-US" sz="2000" dirty="0" smtClean="0">
                <a:latin typeface="Times New Roman" pitchFamily="18" charset="0"/>
                <a:cs typeface="Times New Roman" pitchFamily="18" charset="0"/>
              </a:rPr>
              <a:t>In this database, it is difficult to provide a uniform view to users since it is spread across different physical locations.</a:t>
            </a:r>
          </a:p>
          <a:p>
            <a:pPr fontAlgn="base"/>
            <a:endParaRPr lang="en-US" dirty="0"/>
          </a:p>
        </p:txBody>
      </p:sp>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12290" name="Picture 2"/>
          <p:cNvPicPr>
            <a:picLocks noChangeAspect="1" noChangeArrowheads="1"/>
          </p:cNvPicPr>
          <p:nvPr/>
        </p:nvPicPr>
        <p:blipFill>
          <a:blip r:embed="rId2" cstate="print"/>
          <a:srcRect/>
          <a:stretch>
            <a:fillRect/>
          </a:stretch>
        </p:blipFill>
        <p:spPr bwMode="auto">
          <a:xfrm>
            <a:off x="762000" y="2971800"/>
            <a:ext cx="7315200" cy="1914525"/>
          </a:xfrm>
          <a:prstGeom prst="rect">
            <a:avLst/>
          </a:prstGeom>
          <a:noFill/>
          <a:ln w="9525">
            <a:noFill/>
            <a:miter lim="800000"/>
            <a:headEnd/>
            <a:tailEnd/>
          </a:ln>
          <a:effectLst/>
        </p:spPr>
      </p:pic>
      <p:sp>
        <p:nvSpPr>
          <p:cNvPr id="4" name="TextBox 3"/>
          <p:cNvSpPr txBox="1"/>
          <p:nvPr/>
        </p:nvSpPr>
        <p:spPr>
          <a:xfrm>
            <a:off x="2546423" y="838200"/>
            <a:ext cx="4082977" cy="584775"/>
          </a:xfrm>
          <a:prstGeom prst="rect">
            <a:avLst/>
          </a:prstGeom>
          <a:noFill/>
        </p:spPr>
        <p:txBody>
          <a:bodyPr wrap="none" rtlCol="0">
            <a:spAutoFit/>
          </a:bodyPr>
          <a:lstStyle/>
          <a:p>
            <a:r>
              <a:rPr lang="en-US" sz="3200" b="1" dirty="0" smtClean="0"/>
              <a:t>Attribute Usage Matrix</a:t>
            </a:r>
            <a:endParaRPr lang="en-US" sz="3200" b="1" dirty="0"/>
          </a:p>
        </p:txBody>
      </p:sp>
    </p:spTree>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13314" name="Picture 2"/>
          <p:cNvPicPr>
            <a:picLocks noChangeAspect="1" noChangeArrowheads="1"/>
          </p:cNvPicPr>
          <p:nvPr/>
        </p:nvPicPr>
        <p:blipFill>
          <a:blip r:embed="rId2" cstate="print"/>
          <a:srcRect/>
          <a:stretch>
            <a:fillRect/>
          </a:stretch>
        </p:blipFill>
        <p:spPr bwMode="auto">
          <a:xfrm>
            <a:off x="271462" y="561469"/>
            <a:ext cx="8567738" cy="5610731"/>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14338" name="Picture 2"/>
          <p:cNvPicPr>
            <a:picLocks noChangeAspect="1" noChangeArrowheads="1"/>
          </p:cNvPicPr>
          <p:nvPr/>
        </p:nvPicPr>
        <p:blipFill>
          <a:blip r:embed="rId2" cstate="print"/>
          <a:srcRect/>
          <a:stretch>
            <a:fillRect/>
          </a:stretch>
        </p:blipFill>
        <p:spPr bwMode="auto">
          <a:xfrm>
            <a:off x="304800" y="2286000"/>
            <a:ext cx="8686800" cy="3146400"/>
          </a:xfrm>
          <a:prstGeom prst="rect">
            <a:avLst/>
          </a:prstGeom>
          <a:noFill/>
          <a:ln w="9525">
            <a:noFill/>
            <a:miter lim="800000"/>
            <a:headEnd/>
            <a:tailEnd/>
          </a:ln>
          <a:effectLst/>
        </p:spPr>
      </p:pic>
      <p:sp>
        <p:nvSpPr>
          <p:cNvPr id="4" name="TextBox 3"/>
          <p:cNvSpPr txBox="1"/>
          <p:nvPr/>
        </p:nvSpPr>
        <p:spPr>
          <a:xfrm>
            <a:off x="2362200" y="838200"/>
            <a:ext cx="4319837" cy="584775"/>
          </a:xfrm>
          <a:prstGeom prst="rect">
            <a:avLst/>
          </a:prstGeom>
          <a:noFill/>
        </p:spPr>
        <p:txBody>
          <a:bodyPr wrap="none" rtlCol="0">
            <a:spAutoFit/>
          </a:bodyPr>
          <a:lstStyle/>
          <a:p>
            <a:r>
              <a:rPr lang="en-US" sz="3200" b="1" dirty="0" smtClean="0"/>
              <a:t>Attribute Affinity Matrix</a:t>
            </a:r>
            <a:endParaRPr lang="en-US" sz="3200" b="1" dirty="0"/>
          </a:p>
        </p:txBody>
      </p:sp>
    </p:spTree>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15362" name="Picture 2"/>
          <p:cNvPicPr>
            <a:picLocks noChangeAspect="1" noChangeArrowheads="1"/>
          </p:cNvPicPr>
          <p:nvPr/>
        </p:nvPicPr>
        <p:blipFill>
          <a:blip r:embed="rId2" cstate="print"/>
          <a:srcRect/>
          <a:stretch>
            <a:fillRect/>
          </a:stretch>
        </p:blipFill>
        <p:spPr bwMode="auto">
          <a:xfrm>
            <a:off x="304800" y="569259"/>
            <a:ext cx="8534400" cy="552225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304800" y="762000"/>
            <a:ext cx="8610600" cy="5078313"/>
          </a:xfrm>
          <a:prstGeom prst="rect">
            <a:avLst/>
          </a:prstGeom>
        </p:spPr>
        <p:txBody>
          <a:bodyPr wrap="square">
            <a:spAutoFit/>
          </a:bodyPr>
          <a:lstStyle/>
          <a:p>
            <a:pPr algn="just"/>
            <a:r>
              <a:rPr lang="en-US" b="1" dirty="0" smtClean="0"/>
              <a:t>Data Distribution</a:t>
            </a:r>
          </a:p>
          <a:p>
            <a:pPr algn="just"/>
            <a:r>
              <a:rPr lang="en-US" dirty="0" smtClean="0"/>
              <a:t>Data distribution defines the constraints under which data allocation strategies may operate. They are determined by the system architecture and the available network database management software. The four basic data distribution approaches are :</a:t>
            </a:r>
          </a:p>
          <a:p>
            <a:pPr algn="just"/>
            <a:endParaRPr lang="en-US" b="1" dirty="0" smtClean="0"/>
          </a:p>
          <a:p>
            <a:pPr algn="just"/>
            <a:r>
              <a:rPr lang="en-US" b="1" dirty="0" smtClean="0"/>
              <a:t>Centralized</a:t>
            </a:r>
          </a:p>
          <a:p>
            <a:pPr algn="just"/>
            <a:r>
              <a:rPr lang="en-US" dirty="0" smtClean="0"/>
              <a:t>In the centralized database approach, all the data are located at a single site. The implementation of this approach is simple. However, the </a:t>
            </a:r>
            <a:r>
              <a:rPr lang="en-US" b="1" dirty="0" smtClean="0"/>
              <a:t>size of the database </a:t>
            </a:r>
            <a:r>
              <a:rPr lang="en-US" dirty="0" smtClean="0"/>
              <a:t>is limited by the availability of the secondary storage at the central site. Furthermore, the database may become unavailable from any of the remote sites when </a:t>
            </a:r>
            <a:r>
              <a:rPr lang="en-US" b="1" dirty="0" smtClean="0"/>
              <a:t>communication failures </a:t>
            </a:r>
            <a:r>
              <a:rPr lang="en-US" dirty="0" smtClean="0"/>
              <a:t>occur, and the database system fails totally when the central site fails.</a:t>
            </a:r>
          </a:p>
          <a:p>
            <a:pPr algn="just"/>
            <a:endParaRPr lang="en-US" dirty="0" smtClean="0"/>
          </a:p>
          <a:p>
            <a:pPr algn="just"/>
            <a:r>
              <a:rPr lang="en-US" b="1" dirty="0" smtClean="0"/>
              <a:t>Partitioned</a:t>
            </a:r>
          </a:p>
          <a:p>
            <a:pPr algn="just"/>
            <a:r>
              <a:rPr lang="en-US" dirty="0" smtClean="0"/>
              <a:t>In this approach, the database is partitioned by tables, and </a:t>
            </a:r>
            <a:r>
              <a:rPr lang="en-US" b="1" dirty="0" smtClean="0"/>
              <a:t>each table is assigned to a particular site. </a:t>
            </a:r>
            <a:r>
              <a:rPr lang="en-US" dirty="0" smtClean="0"/>
              <a:t>This strategy is particularly appropriate where either local secondary storage is limited compared to the database size, the reliability of the centralized database is not sufficient, or operating efficiencies can be gained through the exploitation of the locality of references in database accesses.</a:t>
            </a:r>
          </a:p>
        </p:txBody>
      </p:sp>
    </p:spTree>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381000" y="685800"/>
            <a:ext cx="8382000" cy="3139321"/>
          </a:xfrm>
          <a:prstGeom prst="rect">
            <a:avLst/>
          </a:prstGeom>
        </p:spPr>
        <p:txBody>
          <a:bodyPr wrap="square">
            <a:spAutoFit/>
          </a:bodyPr>
          <a:lstStyle/>
          <a:p>
            <a:endParaRPr lang="en-US" dirty="0" smtClean="0"/>
          </a:p>
          <a:p>
            <a:r>
              <a:rPr lang="en-US" b="1" dirty="0" smtClean="0"/>
              <a:t>Replicated</a:t>
            </a:r>
          </a:p>
          <a:p>
            <a:r>
              <a:rPr lang="en-US" dirty="0" smtClean="0"/>
              <a:t>The replicated data distribution strategy allocates a complete copy of the database to each site in the network. This completely redundant distributed data strategy is particularly appropriate when reliability is critical, the database is small, and update inefficiency can be tolerated.</a:t>
            </a:r>
          </a:p>
          <a:p>
            <a:endParaRPr lang="en-US" b="1" dirty="0" smtClean="0"/>
          </a:p>
          <a:p>
            <a:r>
              <a:rPr lang="en-US" b="1" dirty="0" smtClean="0"/>
              <a:t>Hybrid</a:t>
            </a:r>
          </a:p>
          <a:p>
            <a:r>
              <a:rPr lang="en-US" dirty="0" smtClean="0"/>
              <a:t>The hybrid data distribution strategy partitions the database into critical and non-critical tables. Non-critical tables need only be stored once, while critical tables are duplicated as desired to meet the required level of reliability.</a:t>
            </a:r>
            <a:endParaRPr lang="en-US" dirty="0"/>
          </a:p>
        </p:txBody>
      </p:sp>
    </p:spTree>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228600" y="76200"/>
            <a:ext cx="8686800" cy="2862322"/>
          </a:xfrm>
          <a:prstGeom prst="rect">
            <a:avLst/>
          </a:prstGeom>
        </p:spPr>
        <p:txBody>
          <a:bodyPr wrap="square">
            <a:spAutoFit/>
          </a:bodyPr>
          <a:lstStyle/>
          <a:p>
            <a:r>
              <a:rPr lang="en-US" b="1" dirty="0" smtClean="0"/>
              <a:t>The Non-Redundant “Best Fit” Method</a:t>
            </a:r>
          </a:p>
          <a:p>
            <a:pPr algn="just"/>
            <a:r>
              <a:rPr lang="en-US" dirty="0" smtClean="0">
                <a:latin typeface="Times New Roman" pitchFamily="18" charset="0"/>
                <a:cs typeface="Times New Roman" pitchFamily="18" charset="0"/>
              </a:rPr>
              <a:t>A general rule for data allocation states that data should be placed </a:t>
            </a:r>
            <a:r>
              <a:rPr lang="en-US" b="1" dirty="0" smtClean="0">
                <a:latin typeface="Times New Roman" pitchFamily="18" charset="0"/>
                <a:cs typeface="Times New Roman" pitchFamily="18" charset="0"/>
              </a:rPr>
              <a:t>as close as possible to where it will be used</a:t>
            </a:r>
            <a:r>
              <a:rPr lang="en-US" dirty="0" smtClean="0">
                <a:latin typeface="Times New Roman" pitchFamily="18" charset="0"/>
                <a:cs typeface="Times New Roman" pitchFamily="18" charset="0"/>
              </a:rPr>
              <a:t>, and then load balancing should be considered to find a global optimization of system performance. </a:t>
            </a:r>
          </a:p>
          <a:p>
            <a:pPr algn="just"/>
            <a:r>
              <a:rPr lang="en-US" dirty="0" smtClean="0">
                <a:latin typeface="Times New Roman" pitchFamily="18" charset="0"/>
                <a:cs typeface="Times New Roman" pitchFamily="18" charset="0"/>
              </a:rPr>
              <a:t>The </a:t>
            </a:r>
            <a:r>
              <a:rPr lang="en-US" b="1" dirty="0" smtClean="0">
                <a:latin typeface="Times New Roman" pitchFamily="18" charset="0"/>
                <a:cs typeface="Times New Roman" pitchFamily="18" charset="0"/>
              </a:rPr>
              <a:t>non-redundant “best fit” method determines the single most likely site to allocate a table based on maximum benefit</a:t>
            </a:r>
            <a:r>
              <a:rPr lang="en-US" dirty="0" smtClean="0">
                <a:latin typeface="Times New Roman" pitchFamily="18" charset="0"/>
                <a:cs typeface="Times New Roman" pitchFamily="18" charset="0"/>
              </a:rPr>
              <a:t>, where benefit is interpreted </a:t>
            </a:r>
            <a:r>
              <a:rPr lang="en-US" b="1" dirty="0" smtClean="0">
                <a:latin typeface="Times New Roman" pitchFamily="18" charset="0"/>
                <a:cs typeface="Times New Roman" pitchFamily="18" charset="0"/>
              </a:rPr>
              <a:t>to mean total query and update references</a:t>
            </a:r>
            <a:r>
              <a:rPr lang="en-US" dirty="0" smtClean="0">
                <a:latin typeface="Times New Roman" pitchFamily="18" charset="0"/>
                <a:cs typeface="Times New Roman" pitchFamily="18" charset="0"/>
              </a:rPr>
              <a:t>. In particular, place table </a:t>
            </a:r>
            <a:r>
              <a:rPr lang="en-US" dirty="0" err="1" smtClean="0">
                <a:latin typeface="Times New Roman" pitchFamily="18" charset="0"/>
                <a:cs typeface="Times New Roman" pitchFamily="18" charset="0"/>
              </a:rPr>
              <a:t>Ri</a:t>
            </a:r>
            <a:r>
              <a:rPr lang="en-US" dirty="0" smtClean="0">
                <a:latin typeface="Times New Roman" pitchFamily="18" charset="0"/>
                <a:cs typeface="Times New Roman" pitchFamily="18" charset="0"/>
              </a:rPr>
              <a:t> at the site s* where the number of local query and update references by all the user transactions are maximized.</a:t>
            </a:r>
          </a:p>
          <a:p>
            <a:endParaRPr lang="en-US" dirty="0" smtClean="0"/>
          </a:p>
          <a:p>
            <a:endParaRPr lang="en-US" dirty="0" smtClean="0"/>
          </a:p>
        </p:txBody>
      </p:sp>
      <p:pic>
        <p:nvPicPr>
          <p:cNvPr id="2050" name="Picture 2"/>
          <p:cNvPicPr>
            <a:picLocks noChangeAspect="1" noChangeArrowheads="1"/>
          </p:cNvPicPr>
          <p:nvPr/>
        </p:nvPicPr>
        <p:blipFill>
          <a:blip r:embed="rId2" cstate="print"/>
          <a:srcRect/>
          <a:stretch>
            <a:fillRect/>
          </a:stretch>
        </p:blipFill>
        <p:spPr bwMode="auto">
          <a:xfrm>
            <a:off x="304800" y="2438400"/>
            <a:ext cx="8229600" cy="37719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3074" name="Picture 2"/>
          <p:cNvPicPr>
            <a:picLocks noChangeAspect="1" noChangeArrowheads="1"/>
          </p:cNvPicPr>
          <p:nvPr/>
        </p:nvPicPr>
        <p:blipFill>
          <a:blip r:embed="rId2" cstate="print"/>
          <a:srcRect/>
          <a:stretch>
            <a:fillRect/>
          </a:stretch>
        </p:blipFill>
        <p:spPr bwMode="auto">
          <a:xfrm>
            <a:off x="271110" y="457200"/>
            <a:ext cx="8568089" cy="54863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457200" y="474345"/>
            <a:ext cx="8382000" cy="4801314"/>
          </a:xfrm>
          <a:prstGeom prst="rect">
            <a:avLst/>
          </a:prstGeom>
        </p:spPr>
        <p:txBody>
          <a:bodyPr wrap="square">
            <a:spAutoFit/>
          </a:bodyPr>
          <a:lstStyle/>
          <a:p>
            <a:r>
              <a:rPr lang="en-US" b="1" dirty="0" smtClean="0"/>
              <a:t>Allocation Decision</a:t>
            </a:r>
          </a:p>
          <a:p>
            <a:r>
              <a:rPr lang="en-US" dirty="0" smtClean="0"/>
              <a:t>Allocate R1 at site S4.</a:t>
            </a:r>
          </a:p>
          <a:p>
            <a:r>
              <a:rPr lang="en-US" dirty="0" smtClean="0"/>
              <a:t>Allocate R2 at site S5.</a:t>
            </a:r>
          </a:p>
          <a:p>
            <a:r>
              <a:rPr lang="en-US" dirty="0" smtClean="0"/>
              <a:t>Allocate R3 at either site S2 or S4</a:t>
            </a:r>
          </a:p>
          <a:p>
            <a:endParaRPr lang="en-US" dirty="0" smtClean="0"/>
          </a:p>
          <a:p>
            <a:r>
              <a:rPr lang="en-US" dirty="0" smtClean="0"/>
              <a:t>Additional information is needed to choose this allocation. For instance, if maximum availability of data is a major consideration, then choose site S2 because site S4 already has table R1 allocated to it and putting R3 there as well would decrease the potential availability of data should site S4 crash.</a:t>
            </a:r>
          </a:p>
          <a:p>
            <a:endParaRPr lang="en-US" b="1" dirty="0" smtClean="0"/>
          </a:p>
          <a:p>
            <a:r>
              <a:rPr lang="en-US" b="1" dirty="0" smtClean="0"/>
              <a:t>Advantages</a:t>
            </a:r>
          </a:p>
          <a:p>
            <a:r>
              <a:rPr lang="en-US" dirty="0" smtClean="0"/>
              <a:t>- simple algorithm</a:t>
            </a:r>
          </a:p>
          <a:p>
            <a:endParaRPr lang="en-US" b="1" dirty="0" smtClean="0"/>
          </a:p>
          <a:p>
            <a:r>
              <a:rPr lang="en-US" b="1" dirty="0" smtClean="0"/>
              <a:t>Disadvantages</a:t>
            </a:r>
          </a:p>
          <a:p>
            <a:r>
              <a:rPr lang="en-US" dirty="0" smtClean="0"/>
              <a:t>- number of local references may not accurately characterize time or cost (reads and writes given equal weights)</a:t>
            </a:r>
          </a:p>
          <a:p>
            <a:r>
              <a:rPr lang="en-US" dirty="0" smtClean="0"/>
              <a:t>- no insights regarding replication</a:t>
            </a:r>
            <a:endParaRPr lang="en-US" dirty="0"/>
          </a:p>
        </p:txBody>
      </p:sp>
    </p:spTree>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7170" name="Picture 2"/>
          <p:cNvPicPr>
            <a:picLocks noChangeAspect="1" noChangeArrowheads="1"/>
          </p:cNvPicPr>
          <p:nvPr/>
        </p:nvPicPr>
        <p:blipFill>
          <a:blip r:embed="rId2" cstate="print"/>
          <a:srcRect/>
          <a:stretch>
            <a:fillRect/>
          </a:stretch>
        </p:blipFill>
        <p:spPr bwMode="auto">
          <a:xfrm>
            <a:off x="533400" y="762000"/>
            <a:ext cx="8153400" cy="5257799"/>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3" name="Picture 2"/>
          <p:cNvPicPr>
            <a:picLocks noChangeAspect="1" noChangeArrowheads="1"/>
          </p:cNvPicPr>
          <p:nvPr/>
        </p:nvPicPr>
        <p:blipFill>
          <a:blip r:embed="rId2" cstate="print"/>
          <a:srcRect/>
          <a:stretch>
            <a:fillRect/>
          </a:stretch>
        </p:blipFill>
        <p:spPr bwMode="auto">
          <a:xfrm>
            <a:off x="609600" y="762000"/>
            <a:ext cx="7781018" cy="4724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sp>
        <p:nvSpPr>
          <p:cNvPr id="3" name="Rectangle 2"/>
          <p:cNvSpPr/>
          <p:nvPr/>
        </p:nvSpPr>
        <p:spPr>
          <a:xfrm>
            <a:off x="228600" y="838200"/>
            <a:ext cx="8610600" cy="4708981"/>
          </a:xfrm>
          <a:prstGeom prst="rect">
            <a:avLst/>
          </a:prstGeom>
        </p:spPr>
        <p:txBody>
          <a:bodyPr wrap="square">
            <a:spAutoFit/>
          </a:bodyPr>
          <a:lstStyle/>
          <a:p>
            <a:r>
              <a:rPr lang="en-US" sz="2000" b="1" dirty="0" smtClean="0"/>
              <a:t>The Redundant “All Beneficial Sites” Method</a:t>
            </a:r>
          </a:p>
          <a:p>
            <a:r>
              <a:rPr lang="en-US" sz="2000" dirty="0" smtClean="0"/>
              <a:t>This method can be used for either the redundant or non-redundant case. It selects all sites for a table allocation where the benefit is greater than the cost for one additional copy of that table. You are assumed to start with zero copies.</a:t>
            </a:r>
          </a:p>
          <a:p>
            <a:endParaRPr lang="en-US" sz="2000" dirty="0" smtClean="0"/>
          </a:p>
          <a:p>
            <a:r>
              <a:rPr lang="en-US" sz="2000" dirty="0" smtClean="0"/>
              <a:t>The </a:t>
            </a:r>
            <a:r>
              <a:rPr lang="en-US" sz="2000" b="1" dirty="0" smtClean="0"/>
              <a:t>benefit for table R at site S is measured by the difference in elapsed time to do a remote query to </a:t>
            </a:r>
            <a:r>
              <a:rPr lang="en-US" sz="2000" dirty="0" smtClean="0"/>
              <a:t>table R from site S (i.e. no replicated copy available locally) and a local query to table R at site S (i.e. replicated copy available locally). </a:t>
            </a:r>
            <a:r>
              <a:rPr lang="en-US" sz="2000" b="1" dirty="0" smtClean="0"/>
              <a:t>Total benefit for table R at site S is the weighted sum of benefit for </a:t>
            </a:r>
            <a:r>
              <a:rPr lang="en-US" sz="2000" dirty="0" smtClean="0"/>
              <a:t>each query times the frequency of queries.</a:t>
            </a:r>
          </a:p>
          <a:p>
            <a:endParaRPr lang="en-US" sz="2000" dirty="0" smtClean="0"/>
          </a:p>
          <a:p>
            <a:r>
              <a:rPr lang="en-US" sz="2000" dirty="0" smtClean="0"/>
              <a:t>The </a:t>
            </a:r>
            <a:r>
              <a:rPr lang="en-US" sz="2000" b="1" dirty="0" smtClean="0"/>
              <a:t>cost for table R at site S is the total elapsed time for all the local updates of table R, plus the total </a:t>
            </a:r>
            <a:r>
              <a:rPr lang="en-US" sz="2000" dirty="0" smtClean="0"/>
              <a:t>elapsed time for all the remote updates for the given table at that site. </a:t>
            </a:r>
            <a:r>
              <a:rPr lang="en-US" sz="2000" b="1" dirty="0" smtClean="0"/>
              <a:t>Total cost for table R at site S is </a:t>
            </a:r>
            <a:r>
              <a:rPr lang="en-US" sz="2000" dirty="0" smtClean="0"/>
              <a:t>weighted sum of cost for each update transaction times the frequency of update transactions.</a:t>
            </a:r>
            <a:endParaRPr lang="en-US" sz="2000" dirty="0"/>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4098" name="Picture 2"/>
          <p:cNvPicPr>
            <a:picLocks noChangeAspect="1" noChangeArrowheads="1"/>
          </p:cNvPicPr>
          <p:nvPr/>
        </p:nvPicPr>
        <p:blipFill>
          <a:blip r:embed="rId2" cstate="print"/>
          <a:srcRect/>
          <a:stretch>
            <a:fillRect/>
          </a:stretch>
        </p:blipFill>
        <p:spPr bwMode="auto">
          <a:xfrm>
            <a:off x="300577" y="914400"/>
            <a:ext cx="8538623" cy="44958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5122" name="Picture 2"/>
          <p:cNvPicPr>
            <a:picLocks noChangeAspect="1" noChangeArrowheads="1"/>
          </p:cNvPicPr>
          <p:nvPr/>
        </p:nvPicPr>
        <p:blipFill>
          <a:blip r:embed="rId2" cstate="print"/>
          <a:srcRect/>
          <a:stretch>
            <a:fillRect/>
          </a:stretch>
        </p:blipFill>
        <p:spPr bwMode="auto">
          <a:xfrm>
            <a:off x="1143000" y="685800"/>
            <a:ext cx="6972300" cy="1076325"/>
          </a:xfrm>
          <a:prstGeom prst="rect">
            <a:avLst/>
          </a:prstGeom>
          <a:noFill/>
          <a:ln w="9525">
            <a:noFill/>
            <a:miter lim="800000"/>
            <a:headEnd/>
            <a:tailEnd/>
          </a:ln>
          <a:effectLst/>
        </p:spPr>
      </p:pic>
      <p:pic>
        <p:nvPicPr>
          <p:cNvPr id="5123" name="Picture 3"/>
          <p:cNvPicPr>
            <a:picLocks noChangeAspect="1" noChangeArrowheads="1"/>
          </p:cNvPicPr>
          <p:nvPr/>
        </p:nvPicPr>
        <p:blipFill>
          <a:blip r:embed="rId3" cstate="print"/>
          <a:srcRect/>
          <a:stretch>
            <a:fillRect/>
          </a:stretch>
        </p:blipFill>
        <p:spPr bwMode="auto">
          <a:xfrm>
            <a:off x="1143000" y="1828800"/>
            <a:ext cx="6667500" cy="1952625"/>
          </a:xfrm>
          <a:prstGeom prst="rect">
            <a:avLst/>
          </a:prstGeom>
          <a:noFill/>
          <a:ln w="9525">
            <a:noFill/>
            <a:miter lim="800000"/>
            <a:headEnd/>
            <a:tailEnd/>
          </a:ln>
          <a:effectLst/>
        </p:spPr>
      </p:pic>
      <p:pic>
        <p:nvPicPr>
          <p:cNvPr id="5124" name="Picture 4"/>
          <p:cNvPicPr>
            <a:picLocks noChangeAspect="1" noChangeArrowheads="1"/>
          </p:cNvPicPr>
          <p:nvPr/>
        </p:nvPicPr>
        <p:blipFill>
          <a:blip r:embed="rId4" cstate="print"/>
          <a:srcRect/>
          <a:stretch>
            <a:fillRect/>
          </a:stretch>
        </p:blipFill>
        <p:spPr bwMode="auto">
          <a:xfrm>
            <a:off x="2286000" y="4114800"/>
            <a:ext cx="4419600" cy="1990725"/>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pic>
        <p:nvPicPr>
          <p:cNvPr id="6146" name="Picture 2"/>
          <p:cNvPicPr>
            <a:picLocks noChangeAspect="1" noChangeArrowheads="1"/>
          </p:cNvPicPr>
          <p:nvPr/>
        </p:nvPicPr>
        <p:blipFill>
          <a:blip r:embed="rId2" cstate="print"/>
          <a:srcRect/>
          <a:stretch>
            <a:fillRect/>
          </a:stretch>
        </p:blipFill>
        <p:spPr bwMode="auto">
          <a:xfrm>
            <a:off x="609600" y="762000"/>
            <a:ext cx="7781018" cy="4724400"/>
          </a:xfrm>
          <a:prstGeom prst="rect">
            <a:avLst/>
          </a:prstGeom>
          <a:noFill/>
          <a:ln w="9525">
            <a:noFill/>
            <a:miter lim="800000"/>
            <a:headEnd/>
            <a:tailEnd/>
          </a:ln>
          <a:effectLst/>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graphicFrame>
        <p:nvGraphicFramePr>
          <p:cNvPr id="3" name="Table 2"/>
          <p:cNvGraphicFramePr>
            <a:graphicFrameLocks noGrp="1"/>
          </p:cNvGraphicFramePr>
          <p:nvPr/>
        </p:nvGraphicFramePr>
        <p:xfrm>
          <a:off x="381000" y="381000"/>
          <a:ext cx="8229598" cy="5782342"/>
        </p:xfrm>
        <a:graphic>
          <a:graphicData uri="http://schemas.openxmlformats.org/drawingml/2006/table">
            <a:tbl>
              <a:tblPr/>
              <a:tblGrid>
                <a:gridCol w="1411576"/>
                <a:gridCol w="1411576"/>
                <a:gridCol w="1411576"/>
                <a:gridCol w="3994870"/>
              </a:tblGrid>
              <a:tr h="160608">
                <a:tc>
                  <a:txBody>
                    <a:bodyPr/>
                    <a:lstStyle/>
                    <a:p>
                      <a:pPr algn="ctr" fontAlgn="base"/>
                      <a:r>
                        <a:rPr lang="en-US" sz="1600" b="1" dirty="0"/>
                        <a:t>S.NO.</a:t>
                      </a:r>
                    </a:p>
                  </a:txBody>
                  <a:tcPr marL="6693" marR="6693" marT="16733" marB="1673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base"/>
                      <a:r>
                        <a:rPr lang="en-US" sz="1600" b="1"/>
                        <a:t>Basis of Comparison</a:t>
                      </a:r>
                    </a:p>
                  </a:txBody>
                  <a:tcPr marL="16733" marR="16733" marT="16733" marB="1673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base"/>
                      <a:r>
                        <a:rPr lang="en-US" sz="1600" b="1"/>
                        <a:t>Centralized database</a:t>
                      </a:r>
                    </a:p>
                  </a:txBody>
                  <a:tcPr marL="16733" marR="16733" marT="16733" marB="1673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base"/>
                      <a:r>
                        <a:rPr lang="en-US" sz="1600" b="1"/>
                        <a:t>Distributed database</a:t>
                      </a:r>
                    </a:p>
                  </a:txBody>
                  <a:tcPr marL="16733" marR="16733" marT="16733" marB="16733"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r h="465959">
                <a:tc>
                  <a:txBody>
                    <a:bodyPr/>
                    <a:lstStyle/>
                    <a:p>
                      <a:pPr algn="ctr" fontAlgn="ctr"/>
                      <a:r>
                        <a:rPr lang="en-US" sz="1600" b="0"/>
                        <a:t>1.</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a:t>Definition</a:t>
                      </a:r>
                      <a:endParaRPr lang="en-US" sz="1600" b="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It is a database that is stored, located as well as maintained at a single location only.</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It is a database that consists of multiple databases which are connected with each other and are spread across different physical locations.</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r h="366820">
                <a:tc>
                  <a:txBody>
                    <a:bodyPr/>
                    <a:lstStyle/>
                    <a:p>
                      <a:pPr algn="ctr" fontAlgn="ctr"/>
                      <a:r>
                        <a:rPr lang="en-US" sz="1600" b="0"/>
                        <a:t>2.</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dirty="0"/>
                        <a:t>Access time</a:t>
                      </a:r>
                      <a:endParaRPr lang="en-US" sz="1600" b="0" dirty="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The data access time in the case of multiple users is more in a centralized database.</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The data access time in the case of multiple users is less in a distributed database.</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r h="465959">
                <a:tc>
                  <a:txBody>
                    <a:bodyPr/>
                    <a:lstStyle/>
                    <a:p>
                      <a:pPr algn="ctr" fontAlgn="ctr"/>
                      <a:r>
                        <a:rPr lang="en-US" sz="1600" b="0"/>
                        <a:t>3.</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a:t>Management of data</a:t>
                      </a:r>
                      <a:endParaRPr lang="en-US" sz="1600" b="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The management, modification, and backup of this database are easier as the entire data is present at the same location.</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t>The management, modification, and backup of this database are very difficult as it is spread across different physical locations.</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bl>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graphicFrame>
        <p:nvGraphicFramePr>
          <p:cNvPr id="3" name="Table 2"/>
          <p:cNvGraphicFramePr>
            <a:graphicFrameLocks noGrp="1"/>
          </p:cNvGraphicFramePr>
          <p:nvPr/>
        </p:nvGraphicFramePr>
        <p:xfrm>
          <a:off x="457200" y="666032"/>
          <a:ext cx="8229598" cy="4820368"/>
        </p:xfrm>
        <a:graphic>
          <a:graphicData uri="http://schemas.openxmlformats.org/drawingml/2006/table">
            <a:tbl>
              <a:tblPr/>
              <a:tblGrid>
                <a:gridCol w="1411576"/>
                <a:gridCol w="1411576"/>
                <a:gridCol w="1411576"/>
                <a:gridCol w="3994870"/>
              </a:tblGrid>
              <a:tr h="366820">
                <a:tc>
                  <a:txBody>
                    <a:bodyPr/>
                    <a:lstStyle/>
                    <a:p>
                      <a:pPr algn="ctr" fontAlgn="ctr"/>
                      <a:r>
                        <a:rPr lang="en-US" sz="1600" b="0" dirty="0"/>
                        <a:t>4.</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dirty="0"/>
                        <a:t>View</a:t>
                      </a:r>
                      <a:endParaRPr lang="en-US" sz="1600" b="0" dirty="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This database provides a uniform and complete view to the user.</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Since it is spread across different locations thus it is difficult to provide a uniform view to the user.</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r h="366820">
                <a:tc>
                  <a:txBody>
                    <a:bodyPr/>
                    <a:lstStyle/>
                    <a:p>
                      <a:pPr algn="ctr" fontAlgn="ctr"/>
                      <a:r>
                        <a:rPr lang="en-US" sz="1600" b="0"/>
                        <a:t>5.</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dirty="0"/>
                        <a:t>Data Consistency</a:t>
                      </a:r>
                      <a:endParaRPr lang="en-US" sz="1600" b="0" dirty="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t>This database has more data consistency in comparison to distributed database.</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This database may have some data replications thus data consistency is less.</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r h="317250">
                <a:tc>
                  <a:txBody>
                    <a:bodyPr/>
                    <a:lstStyle/>
                    <a:p>
                      <a:pPr algn="ctr" fontAlgn="ctr"/>
                      <a:r>
                        <a:rPr lang="en-US" sz="1600" b="0"/>
                        <a:t>6.</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a:t>Failure</a:t>
                      </a:r>
                      <a:endParaRPr lang="en-US" sz="1600" b="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t>The users cannot access the database in case of database failure occurs.</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t>In a distributed database, if one database fails users have access to other databases.</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r h="218108">
                <a:tc>
                  <a:txBody>
                    <a:bodyPr/>
                    <a:lstStyle/>
                    <a:p>
                      <a:pPr algn="ctr" fontAlgn="ctr"/>
                      <a:r>
                        <a:rPr lang="en-US" sz="1600" b="0"/>
                        <a:t>7.</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a:t>Cost</a:t>
                      </a:r>
                      <a:endParaRPr lang="en-US" sz="1600" b="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A centralized database is less costly.</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t>This database is very expensive.</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graphicFrame>
        <p:nvGraphicFramePr>
          <p:cNvPr id="3" name="Table 2"/>
          <p:cNvGraphicFramePr>
            <a:graphicFrameLocks noGrp="1"/>
          </p:cNvGraphicFramePr>
          <p:nvPr/>
        </p:nvGraphicFramePr>
        <p:xfrm>
          <a:off x="381002" y="533400"/>
          <a:ext cx="8229598" cy="5214344"/>
        </p:xfrm>
        <a:graphic>
          <a:graphicData uri="http://schemas.openxmlformats.org/drawingml/2006/table">
            <a:tbl>
              <a:tblPr/>
              <a:tblGrid>
                <a:gridCol w="1411576"/>
                <a:gridCol w="1411576"/>
                <a:gridCol w="1411576"/>
                <a:gridCol w="3994870"/>
              </a:tblGrid>
              <a:tr h="664240">
                <a:tc>
                  <a:txBody>
                    <a:bodyPr/>
                    <a:lstStyle/>
                    <a:p>
                      <a:pPr algn="ctr" fontAlgn="ctr"/>
                      <a:r>
                        <a:rPr lang="en-US" sz="1600" b="0" dirty="0"/>
                        <a:t>8.</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dirty="0"/>
                        <a:t>Maintenance</a:t>
                      </a:r>
                      <a:endParaRPr lang="en-US" sz="1600" b="0" dirty="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t>Ease of maintenance because the whole of the data and information is available at a single location and thus, easy to reach and access.</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It is difficult to maintain because of the distribution of data and information at varied places. So, there is a need to check for data redundancy issues and how to maintain data consistency.</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r h="614669">
                <a:tc>
                  <a:txBody>
                    <a:bodyPr/>
                    <a:lstStyle/>
                    <a:p>
                      <a:pPr algn="ctr" fontAlgn="ctr"/>
                      <a:r>
                        <a:rPr lang="en-US" sz="1600" b="0"/>
                        <a:t>9.</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dirty="0"/>
                        <a:t>Efficient</a:t>
                      </a:r>
                      <a:endParaRPr lang="en-US" sz="1600" b="0" dirty="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A centralized database is less efficient as data finding becomes quite complex because of the storing of data and information at a particular place. </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dirty="0"/>
                        <a:t>A distributed database is more efficient than a centralized database because of the splitting up of data at several places which makes data finding simple and less time-consuming.</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bl>
          </a:graphicData>
        </a:graphic>
      </p:graphicFrame>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en-US" smtClean="0"/>
              <a:t>BANERJEE; Dept of CSE; partha.banerjee@juet.ac.in</a:t>
            </a:r>
            <a:endParaRPr lang="en-US"/>
          </a:p>
        </p:txBody>
      </p:sp>
      <p:graphicFrame>
        <p:nvGraphicFramePr>
          <p:cNvPr id="3" name="Table 2"/>
          <p:cNvGraphicFramePr>
            <a:graphicFrameLocks noGrp="1"/>
          </p:cNvGraphicFramePr>
          <p:nvPr/>
        </p:nvGraphicFramePr>
        <p:xfrm>
          <a:off x="457202" y="1095016"/>
          <a:ext cx="8229598" cy="3019784"/>
        </p:xfrm>
        <a:graphic>
          <a:graphicData uri="http://schemas.openxmlformats.org/drawingml/2006/table">
            <a:tbl>
              <a:tblPr/>
              <a:tblGrid>
                <a:gridCol w="1411576"/>
                <a:gridCol w="1411576"/>
                <a:gridCol w="1411576"/>
                <a:gridCol w="3994870"/>
              </a:tblGrid>
              <a:tr h="317250">
                <a:tc>
                  <a:txBody>
                    <a:bodyPr/>
                    <a:lstStyle/>
                    <a:p>
                      <a:pPr algn="ctr" fontAlgn="ctr"/>
                      <a:r>
                        <a:rPr lang="en-US" sz="1600" b="0" dirty="0"/>
                        <a:t>10.</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dirty="0"/>
                        <a:t>Response Speed</a:t>
                      </a:r>
                      <a:endParaRPr lang="en-US" sz="1600" b="0" dirty="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The response speed is more in comparison to a distributed database.</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0"/>
                        <a:t>The response speed is less in comparison to a centralized database.</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r h="664240">
                <a:tc>
                  <a:txBody>
                    <a:bodyPr/>
                    <a:lstStyle/>
                    <a:p>
                      <a:pPr algn="ctr" fontAlgn="ctr"/>
                      <a:r>
                        <a:rPr lang="en-US" sz="1600" b="0" dirty="0"/>
                        <a:t>11.</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ctr" fontAlgn="ctr"/>
                      <a:r>
                        <a:rPr lang="en-US" sz="1600" b="1" dirty="0"/>
                        <a:t>Advantages</a:t>
                      </a:r>
                      <a:endParaRPr lang="en-US" sz="1600" b="0" dirty="0"/>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buFont typeface="Arial"/>
                        <a:buChar char="•"/>
                      </a:pPr>
                      <a:r>
                        <a:rPr lang="en-US" sz="1600" b="0"/>
                        <a:t>Integrity of data</a:t>
                      </a:r>
                    </a:p>
                    <a:p>
                      <a:pPr algn="l" fontAlgn="base">
                        <a:buFont typeface="Arial"/>
                        <a:buChar char="•"/>
                      </a:pPr>
                      <a:r>
                        <a:rPr lang="en-US" sz="1600" b="0"/>
                        <a:t>Security</a:t>
                      </a:r>
                    </a:p>
                    <a:p>
                      <a:pPr algn="l" fontAlgn="base">
                        <a:buFont typeface="Arial"/>
                        <a:buChar char="•"/>
                      </a:pPr>
                      <a:r>
                        <a:rPr lang="en-US" sz="1600" b="0"/>
                        <a:t>Easy access to all information</a:t>
                      </a:r>
                    </a:p>
                    <a:p>
                      <a:pPr algn="l" fontAlgn="base">
                        <a:buFont typeface="Arial"/>
                        <a:buChar char="•"/>
                      </a:pPr>
                      <a:r>
                        <a:rPr lang="en-US" sz="1600" b="0"/>
                        <a:t>Data is easily portable</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c>
                  <a:txBody>
                    <a:bodyPr/>
                    <a:lstStyle/>
                    <a:p>
                      <a:pPr algn="l" fontAlgn="base">
                        <a:buFont typeface="Arial"/>
                        <a:buChar char="•"/>
                      </a:pPr>
                      <a:r>
                        <a:rPr lang="en-US" sz="1600" b="0" dirty="0"/>
                        <a:t>High performance because of the division of workload.</a:t>
                      </a:r>
                    </a:p>
                    <a:p>
                      <a:pPr algn="l" fontAlgn="base">
                        <a:buFont typeface="Arial"/>
                        <a:buChar char="•"/>
                      </a:pPr>
                      <a:r>
                        <a:rPr lang="en-US" sz="1600" b="0" dirty="0"/>
                        <a:t>High availability because of the readiness of available nodes to do work.</a:t>
                      </a:r>
                    </a:p>
                    <a:p>
                      <a:pPr algn="l" fontAlgn="base">
                        <a:buFont typeface="Arial"/>
                        <a:buChar char="•"/>
                      </a:pPr>
                      <a:r>
                        <a:rPr lang="en-US" sz="1600" b="0" dirty="0"/>
                        <a:t>Independent nodes and better control over resources</a:t>
                      </a:r>
                    </a:p>
                  </a:txBody>
                  <a:tcPr marL="16733" marR="16733" marT="23426" marB="23426" anchor="ctr">
                    <a:lnL w="2858" cap="flat" cmpd="sng" algn="ctr">
                      <a:solidFill>
                        <a:srgbClr val="DFDFDF"/>
                      </a:solidFill>
                      <a:prstDash val="solid"/>
                      <a:round/>
                      <a:headEnd type="none" w="med" len="med"/>
                      <a:tailEnd type="none" w="med" len="med"/>
                    </a:lnL>
                    <a:lnR w="2858" cap="flat" cmpd="sng" algn="ctr">
                      <a:solidFill>
                        <a:srgbClr val="DFDFDF"/>
                      </a:solidFill>
                      <a:prstDash val="solid"/>
                      <a:round/>
                      <a:headEnd type="none" w="med" len="med"/>
                      <a:tailEnd type="none" w="med" len="med"/>
                    </a:lnR>
                    <a:lnT w="2858" cap="flat" cmpd="sng" algn="ctr">
                      <a:solidFill>
                        <a:srgbClr val="DFDFDF"/>
                      </a:solidFill>
                      <a:prstDash val="solid"/>
                      <a:round/>
                      <a:headEnd type="none" w="med" len="med"/>
                      <a:tailEnd type="none" w="med" len="med"/>
                    </a:lnT>
                    <a:lnB w="2858" cap="flat" cmpd="sng" algn="ctr">
                      <a:solidFill>
                        <a:srgbClr val="DFDFDF"/>
                      </a:solidFill>
                      <a:prstDash val="solid"/>
                      <a:round/>
                      <a:headEnd type="none" w="med" len="med"/>
                      <a:tailEnd type="none" w="med" len="med"/>
                    </a:lnB>
                    <a:solidFill>
                      <a:srgbClr val="FFFFFF"/>
                    </a:solidFill>
                  </a:tcPr>
                </a:tc>
              </a:tr>
            </a:tbl>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485</TotalTime>
  <Words>2788</Words>
  <Application>Microsoft Office PowerPoint</Application>
  <PresentationFormat>On-screen Show (4:3)</PresentationFormat>
  <Paragraphs>262</Paragraphs>
  <Slides>53</Slides>
  <Notes>1</Notes>
  <HiddenSlides>0</HiddenSlides>
  <MMClips>0</MMClips>
  <ScaleCrop>false</ScaleCrop>
  <HeadingPairs>
    <vt:vector size="4" baseType="variant">
      <vt:variant>
        <vt:lpstr>Theme</vt:lpstr>
      </vt:variant>
      <vt:variant>
        <vt:i4>1</vt:i4>
      </vt:variant>
      <vt:variant>
        <vt:lpstr>Slide Titles</vt:lpstr>
      </vt:variant>
      <vt:variant>
        <vt:i4>53</vt:i4>
      </vt:variant>
    </vt:vector>
  </HeadingPairs>
  <TitlesOfParts>
    <vt:vector size="54" baseType="lpstr">
      <vt:lpstr>Office Theme</vt:lpstr>
      <vt:lpstr>Distributed Databases [Database Distribution Strategies]</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Horizontal Frag Contd</vt:lpstr>
      <vt:lpstr>Slide 34</vt:lpstr>
      <vt:lpstr>Slide 35</vt:lpstr>
      <vt:lpstr>Slide 36</vt:lpstr>
      <vt:lpstr>Vertical Fragmentation</vt:lpstr>
      <vt:lpstr>Slide 38</vt:lpstr>
      <vt:lpstr>Only If Interested</vt:lpstr>
      <vt:lpstr>Slide 40</vt:lpstr>
      <vt:lpstr>Slide 41</vt:lpstr>
      <vt:lpstr>Slide 42</vt:lpstr>
      <vt:lpstr>Slide 43</vt:lpstr>
      <vt:lpstr>Slide 44</vt:lpstr>
      <vt:lpstr>Slide 45</vt:lpstr>
      <vt:lpstr>Slide 46</vt:lpstr>
      <vt:lpstr>Slide 47</vt:lpstr>
      <vt:lpstr>Slide 48</vt:lpstr>
      <vt:lpstr>Slide 49</vt:lpstr>
      <vt:lpstr>Slide 50</vt:lpstr>
      <vt:lpstr>Slide 51</vt:lpstr>
      <vt:lpstr>Slide 52</vt:lpstr>
      <vt:lpstr>Slide 53</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Normalization</dc:title>
  <dc:creator/>
  <cp:lastModifiedBy>partha.banerjee</cp:lastModifiedBy>
  <cp:revision>79</cp:revision>
  <dcterms:created xsi:type="dcterms:W3CDTF">2006-08-16T00:00:00Z</dcterms:created>
  <dcterms:modified xsi:type="dcterms:W3CDTF">2023-10-30T04:33:27Z</dcterms:modified>
</cp:coreProperties>
</file>

<file path=docProps/thumbnail.jpeg>
</file>